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58" r:id="rId3"/>
    <p:sldId id="285" r:id="rId4"/>
    <p:sldId id="286" r:id="rId5"/>
    <p:sldId id="259" r:id="rId6"/>
    <p:sldId id="287" r:id="rId7"/>
    <p:sldId id="288" r:id="rId8"/>
    <p:sldId id="289" r:id="rId9"/>
    <p:sldId id="290" r:id="rId10"/>
    <p:sldId id="291" r:id="rId11"/>
    <p:sldId id="293" r:id="rId12"/>
    <p:sldId id="292" r:id="rId13"/>
    <p:sldId id="295" r:id="rId14"/>
    <p:sldId id="296" r:id="rId15"/>
    <p:sldId id="294" r:id="rId16"/>
    <p:sldId id="297" r:id="rId17"/>
    <p:sldId id="298" r:id="rId18"/>
    <p:sldId id="299" r:id="rId19"/>
    <p:sldId id="301" r:id="rId20"/>
    <p:sldId id="300" r:id="rId21"/>
    <p:sldId id="303" r:id="rId22"/>
    <p:sldId id="302" r:id="rId23"/>
    <p:sldId id="276"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BDBFB9"/>
    <a:srgbClr val="8FD1B5"/>
    <a:srgbClr val="99BACC"/>
    <a:srgbClr val="F8FAF4"/>
    <a:srgbClr val="F4F7F3"/>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autoAdjust="0"/>
    <p:restoredTop sz="94660" autoAdjust="0"/>
  </p:normalViewPr>
  <p:slideViewPr>
    <p:cSldViewPr>
      <p:cViewPr>
        <p:scale>
          <a:sx n="77" d="100"/>
          <a:sy n="77" d="100"/>
        </p:scale>
        <p:origin x="-1182" y="2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203" name="Group 131"/>
          <p:cNvGrpSpPr>
            <a:grpSpLocks/>
          </p:cNvGrpSpPr>
          <p:nvPr/>
        </p:nvGrpSpPr>
        <p:grpSpPr bwMode="auto">
          <a:xfrm flipH="1">
            <a:off x="12700" y="692150"/>
            <a:ext cx="9093200" cy="6165850"/>
            <a:chOff x="0" y="436"/>
            <a:chExt cx="5760" cy="3884"/>
          </a:xfrm>
        </p:grpSpPr>
        <p:sp>
          <p:nvSpPr>
            <p:cNvPr id="3204" name="Line 132"/>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5" name="Line 133"/>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6" name="Line 134"/>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7" name="Line 135"/>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8" name="Line 136"/>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09" name="Line 137"/>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0" name="Line 138"/>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1" name="Line 139"/>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2" name="Line 140"/>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3" name="Line 141"/>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4" name="Line 142"/>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5" name="Line 143"/>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6" name="Line 144"/>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7" name="Line 145"/>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8" name="Line 146"/>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19" name="Line 147"/>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0" name="Line 148"/>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1" name="Line 149"/>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2" name="Line 150"/>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3" name="Line 151"/>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4" name="Line 152"/>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5" name="Line 153"/>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6" name="Line 154"/>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7" name="Line 155"/>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8" name="Line 156"/>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29" name="Line 157"/>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0" name="Line 158"/>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1" name="Line 159"/>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2" name="Line 160"/>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3" name="Line 161"/>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4" name="Line 162"/>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5" name="Line 163"/>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6" name="Line 164"/>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3237" name="Group 165"/>
            <p:cNvGrpSpPr>
              <a:grpSpLocks/>
            </p:cNvGrpSpPr>
            <p:nvPr userDrawn="1"/>
          </p:nvGrpSpPr>
          <p:grpSpPr bwMode="auto">
            <a:xfrm>
              <a:off x="0" y="2063"/>
              <a:ext cx="5760" cy="1220"/>
              <a:chOff x="235" y="2750"/>
              <a:chExt cx="5241" cy="699"/>
            </a:xfrm>
          </p:grpSpPr>
          <p:sp>
            <p:nvSpPr>
              <p:cNvPr id="3238" name="Line 166"/>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39" name="Line 167"/>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0" name="Line 168"/>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1" name="Line 169"/>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242" name="Line 170"/>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3" name="Line 171"/>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4" name="Line 172"/>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5" name="Line 173"/>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6" name="Line 174"/>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7" name="Line 175"/>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8" name="Line 176"/>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49" name="Line 177"/>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250" name="Line 178"/>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075" name="Rectangle 3"/>
          <p:cNvSpPr>
            <a:spLocks noGrp="1" noChangeArrowheads="1"/>
          </p:cNvSpPr>
          <p:nvPr>
            <p:ph type="subTitle" idx="1"/>
          </p:nvPr>
        </p:nvSpPr>
        <p:spPr bwMode="black">
          <a:xfrm>
            <a:off x="457200" y="5334000"/>
            <a:ext cx="7086600" cy="381000"/>
          </a:xfrm>
        </p:spPr>
        <p:txBody>
          <a:bodyPr/>
          <a:lstStyle>
            <a:lvl1pPr marL="0" indent="0">
              <a:buFont typeface="Wingdings" pitchFamily="2" charset="2"/>
              <a:buNone/>
              <a:defRPr sz="2400" b="1">
                <a:solidFill>
                  <a:schemeClr val="tx2"/>
                </a:solidFill>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477000"/>
            <a:ext cx="2133600" cy="244475"/>
          </a:xfrm>
        </p:spPr>
        <p:txBody>
          <a:bodyPr/>
          <a:lstStyle>
            <a:lvl1pPr>
              <a:defRPr sz="1200"/>
            </a:lvl1pPr>
          </a:lstStyle>
          <a:p>
            <a:endParaRPr lang="en-US"/>
          </a:p>
        </p:txBody>
      </p:sp>
      <p:sp>
        <p:nvSpPr>
          <p:cNvPr id="3077" name="Rectangle 5"/>
          <p:cNvSpPr>
            <a:spLocks noGrp="1" noChangeArrowheads="1"/>
          </p:cNvSpPr>
          <p:nvPr>
            <p:ph type="ftr" sz="quarter" idx="3"/>
          </p:nvPr>
        </p:nvSpPr>
        <p:spPr>
          <a:xfrm>
            <a:off x="3124200" y="6477000"/>
            <a:ext cx="2895600" cy="244475"/>
          </a:xfrm>
        </p:spPr>
        <p:txBody>
          <a:bodyPr/>
          <a:lstStyle>
            <a:lvl1pPr>
              <a:defRPr sz="1200"/>
            </a:lvl1pPr>
          </a:lstStyle>
          <a:p>
            <a:endParaRPr lang="en-US"/>
          </a:p>
        </p:txBody>
      </p:sp>
      <p:sp>
        <p:nvSpPr>
          <p:cNvPr id="3078" name="Rectangle 6"/>
          <p:cNvSpPr>
            <a:spLocks noGrp="1" noChangeArrowheads="1"/>
          </p:cNvSpPr>
          <p:nvPr>
            <p:ph type="sldNum" sz="quarter" idx="4"/>
          </p:nvPr>
        </p:nvSpPr>
        <p:spPr>
          <a:xfrm>
            <a:off x="6553200" y="6477000"/>
            <a:ext cx="2133600" cy="244475"/>
          </a:xfrm>
        </p:spPr>
        <p:txBody>
          <a:bodyPr/>
          <a:lstStyle>
            <a:lvl1pPr>
              <a:defRPr sz="1200"/>
            </a:lvl1pPr>
          </a:lstStyle>
          <a:p>
            <a:fld id="{717CAE7A-D632-41E3-806E-6178CCCDE33D}" type="slidenum">
              <a:rPr lang="en-US"/>
              <a:pPr/>
              <a:t>‹#›</a:t>
            </a:fld>
            <a:endParaRPr lang="en-US"/>
          </a:p>
        </p:txBody>
      </p:sp>
      <p:grpSp>
        <p:nvGrpSpPr>
          <p:cNvPr id="3251" name="Group 179"/>
          <p:cNvGrpSpPr>
            <a:grpSpLocks/>
          </p:cNvGrpSpPr>
          <p:nvPr/>
        </p:nvGrpSpPr>
        <p:grpSpPr bwMode="auto">
          <a:xfrm flipH="1">
            <a:off x="0" y="0"/>
            <a:ext cx="9144000" cy="2159000"/>
            <a:chOff x="-1" y="0"/>
            <a:chExt cx="5769" cy="1360"/>
          </a:xfrm>
        </p:grpSpPr>
        <p:sp>
          <p:nvSpPr>
            <p:cNvPr id="3252" name="Freeform 180"/>
            <p:cNvSpPr>
              <a:spLocks/>
            </p:cNvSpPr>
            <p:nvPr/>
          </p:nvSpPr>
          <p:spPr bwMode="gray">
            <a:xfrm>
              <a:off x="0" y="0"/>
              <a:ext cx="5768" cy="1360"/>
            </a:xfrm>
            <a:custGeom>
              <a:avLst/>
              <a:gdLst>
                <a:gd name="T0" fmla="*/ 0 w 5768"/>
                <a:gd name="T1" fmla="*/ 0 h 1360"/>
                <a:gd name="T2" fmla="*/ 0 w 5768"/>
                <a:gd name="T3" fmla="*/ 616 h 1360"/>
                <a:gd name="T4" fmla="*/ 1496 w 5768"/>
                <a:gd name="T5" fmla="*/ 460 h 1360"/>
                <a:gd name="T6" fmla="*/ 5768 w 5768"/>
                <a:gd name="T7" fmla="*/ 1360 h 1360"/>
                <a:gd name="T8" fmla="*/ 5768 w 5768"/>
                <a:gd name="T9" fmla="*/ 0 h 1360"/>
                <a:gd name="T10" fmla="*/ 0 w 5768"/>
                <a:gd name="T11" fmla="*/ 0 h 1360"/>
              </a:gdLst>
              <a:ahLst/>
              <a:cxnLst>
                <a:cxn ang="0">
                  <a:pos x="T0" y="T1"/>
                </a:cxn>
                <a:cxn ang="0">
                  <a:pos x="T2" y="T3"/>
                </a:cxn>
                <a:cxn ang="0">
                  <a:pos x="T4" y="T5"/>
                </a:cxn>
                <a:cxn ang="0">
                  <a:pos x="T6" y="T7"/>
                </a:cxn>
                <a:cxn ang="0">
                  <a:pos x="T8" y="T9"/>
                </a:cxn>
                <a:cxn ang="0">
                  <a:pos x="T10" y="T11"/>
                </a:cxn>
              </a:cxnLst>
              <a:rect l="0" t="0" r="r" b="b"/>
              <a:pathLst>
                <a:path w="5768" h="1360">
                  <a:moveTo>
                    <a:pt x="0" y="0"/>
                  </a:moveTo>
                  <a:lnTo>
                    <a:pt x="0" y="616"/>
                  </a:lnTo>
                  <a:cubicBezTo>
                    <a:pt x="72" y="608"/>
                    <a:pt x="264" y="510"/>
                    <a:pt x="1496" y="460"/>
                  </a:cubicBezTo>
                  <a:cubicBezTo>
                    <a:pt x="2728" y="411"/>
                    <a:pt x="4632" y="672"/>
                    <a:pt x="5768" y="1360"/>
                  </a:cubicBezTo>
                  <a:lnTo>
                    <a:pt x="5768" y="0"/>
                  </a:lnTo>
                  <a:lnTo>
                    <a:pt x="0" y="0"/>
                  </a:lnTo>
                  <a:close/>
                </a:path>
              </a:pathLst>
            </a:custGeom>
            <a:gradFill rotWithShape="1">
              <a:gsLst>
                <a:gs pos="0">
                  <a:schemeClr val="hlink"/>
                </a:gs>
                <a:gs pos="100000">
                  <a:schemeClr val="hlink">
                    <a:gamma/>
                    <a:shade val="63529"/>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3253" name="Freeform 181"/>
            <p:cNvSpPr>
              <a:spLocks/>
            </p:cNvSpPr>
            <p:nvPr/>
          </p:nvSpPr>
          <p:spPr bwMode="gray">
            <a:xfrm>
              <a:off x="-1" y="0"/>
              <a:ext cx="5761" cy="1104"/>
            </a:xfrm>
            <a:custGeom>
              <a:avLst/>
              <a:gdLst>
                <a:gd name="T0" fmla="*/ 0 w 5761"/>
                <a:gd name="T1" fmla="*/ 0 h 1104"/>
                <a:gd name="T2" fmla="*/ 0 w 5761"/>
                <a:gd name="T3" fmla="*/ 632 h 1104"/>
                <a:gd name="T4" fmla="*/ 1521 w 5761"/>
                <a:gd name="T5" fmla="*/ 448 h 1104"/>
                <a:gd name="T6" fmla="*/ 5761 w 5761"/>
                <a:gd name="T7" fmla="*/ 1104 h 1104"/>
                <a:gd name="T8" fmla="*/ 5760 w 5761"/>
                <a:gd name="T9" fmla="*/ 8 h 1104"/>
                <a:gd name="T10" fmla="*/ 0 w 5761"/>
                <a:gd name="T11" fmla="*/ 0 h 1104"/>
              </a:gdLst>
              <a:ahLst/>
              <a:cxnLst>
                <a:cxn ang="0">
                  <a:pos x="T0" y="T1"/>
                </a:cxn>
                <a:cxn ang="0">
                  <a:pos x="T2" y="T3"/>
                </a:cxn>
                <a:cxn ang="0">
                  <a:pos x="T4" y="T5"/>
                </a:cxn>
                <a:cxn ang="0">
                  <a:pos x="T6" y="T7"/>
                </a:cxn>
                <a:cxn ang="0">
                  <a:pos x="T8" y="T9"/>
                </a:cxn>
                <a:cxn ang="0">
                  <a:pos x="T10" y="T11"/>
                </a:cxn>
              </a:cxnLst>
              <a:rect l="0" t="0" r="r" b="b"/>
              <a:pathLst>
                <a:path w="5761" h="1104">
                  <a:moveTo>
                    <a:pt x="0" y="0"/>
                  </a:moveTo>
                  <a:lnTo>
                    <a:pt x="0" y="632"/>
                  </a:lnTo>
                  <a:cubicBezTo>
                    <a:pt x="72" y="625"/>
                    <a:pt x="401" y="504"/>
                    <a:pt x="1521" y="448"/>
                  </a:cubicBezTo>
                  <a:cubicBezTo>
                    <a:pt x="2641" y="392"/>
                    <a:pt x="4505" y="504"/>
                    <a:pt x="5761" y="1104"/>
                  </a:cubicBezTo>
                  <a:lnTo>
                    <a:pt x="5760" y="8"/>
                  </a:lnTo>
                  <a:lnTo>
                    <a:pt x="0" y="0"/>
                  </a:lnTo>
                  <a:close/>
                </a:path>
              </a:pathLst>
            </a:custGeom>
            <a:gradFill rotWithShape="1">
              <a:gsLst>
                <a:gs pos="0">
                  <a:schemeClr val="hlink">
                    <a:gamma/>
                    <a:shade val="63529"/>
                    <a:invGamma/>
                  </a:schemeClr>
                </a:gs>
                <a:gs pos="100000">
                  <a:schemeClr va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pic>
        <p:nvPicPr>
          <p:cNvPr id="3254" name="Picture 182" descr="figure07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5638800" y="3124200"/>
            <a:ext cx="2447925" cy="2044700"/>
          </a:xfrm>
          <a:prstGeom prst="rect">
            <a:avLst/>
          </a:prstGeom>
          <a:noFill/>
          <a:extLst>
            <a:ext uri="{909E8E84-426E-40DD-AFC4-6F175D3DCCD1}">
              <a14:hiddenFill xmlns:a14="http://schemas.microsoft.com/office/drawing/2010/main">
                <a:solidFill>
                  <a:srgbClr val="FFFFFF"/>
                </a:solidFill>
              </a14:hiddenFill>
            </a:ext>
          </a:extLst>
        </p:spPr>
      </p:pic>
      <p:pic>
        <p:nvPicPr>
          <p:cNvPr id="3255" name="Picture 183" descr="figure07_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7019925" y="4005263"/>
            <a:ext cx="2124075" cy="1774825"/>
          </a:xfrm>
          <a:prstGeom prst="rect">
            <a:avLst/>
          </a:prstGeom>
          <a:noFill/>
          <a:extLst>
            <a:ext uri="{909E8E84-426E-40DD-AFC4-6F175D3DCCD1}">
              <a14:hiddenFill xmlns:a14="http://schemas.microsoft.com/office/drawing/2010/main">
                <a:solidFill>
                  <a:srgbClr val="FFFFFF"/>
                </a:solidFill>
              </a14:hiddenFill>
            </a:ext>
          </a:extLst>
        </p:spPr>
      </p:pic>
      <p:pic>
        <p:nvPicPr>
          <p:cNvPr id="3256" name="Picture 184" descr="figure07_o cop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6227763" y="4868863"/>
            <a:ext cx="1619250" cy="1352550"/>
          </a:xfrm>
          <a:prstGeom prst="rect">
            <a:avLst/>
          </a:prstGeom>
          <a:noFill/>
          <a:extLst>
            <a:ext uri="{909E8E84-426E-40DD-AFC4-6F175D3DCCD1}">
              <a14:hiddenFill xmlns:a14="http://schemas.microsoft.com/office/drawing/2010/main">
                <a:solidFill>
                  <a:srgbClr val="FFFFFF"/>
                </a:solidFill>
              </a14:hiddenFill>
            </a:ext>
          </a:extLst>
        </p:spPr>
      </p:pic>
      <p:sp>
        <p:nvSpPr>
          <p:cNvPr id="3258" name="Rectangle 186"/>
          <p:cNvSpPr>
            <a:spLocks noGrp="1" noChangeArrowheads="1"/>
          </p:cNvSpPr>
          <p:nvPr>
            <p:ph type="ctrTitle" sz="quarter"/>
          </p:nvPr>
        </p:nvSpPr>
        <p:spPr bwMode="gray">
          <a:xfrm>
            <a:off x="457200" y="4191000"/>
            <a:ext cx="5410200" cy="1219200"/>
          </a:xfrm>
          <a:effectLst>
            <a:outerShdw dist="35921" dir="2700000" algn="ctr" rotWithShape="0">
              <a:schemeClr val="bg2"/>
            </a:outerShdw>
          </a:effectLst>
          <a:extLst>
            <a:ext uri="{909E8E84-426E-40DD-AFC4-6F175D3DCCD1}">
              <a14:hiddenFill xmlns:a14="http://schemas.microsoft.com/office/drawing/2010/main">
                <a:gradFill rotWithShape="1">
                  <a:gsLst>
                    <a:gs pos="0">
                      <a:schemeClr val="tx1"/>
                    </a:gs>
                    <a:gs pos="50000">
                      <a:schemeClr val="hlink"/>
                    </a:gs>
                    <a:gs pos="100000">
                      <a:schemeClr val="tx1"/>
                    </a:gs>
                  </a:gsLst>
                  <a:lin ang="0" scaled="1"/>
                </a:gradFill>
              </a14:hiddenFill>
            </a:ext>
          </a:extLst>
        </p:spPr>
        <p:txBody>
          <a:bodyPr/>
          <a:lstStyle>
            <a:lvl1pPr algn="l">
              <a:defRPr sz="4000">
                <a:solidFill>
                  <a:schemeClr val="tx1"/>
                </a:solidFill>
              </a:defRPr>
            </a:lvl1pPr>
          </a:lstStyle>
          <a:p>
            <a:pPr lvl="0"/>
            <a:r>
              <a:rPr lang="en-US" altLang="ko-KR" noProof="0" smtClean="0"/>
              <a:t>Click to edit Master title style</a:t>
            </a:r>
          </a:p>
        </p:txBody>
      </p:sp>
      <p:sp>
        <p:nvSpPr>
          <p:cNvPr id="3086" name="Text Box 14"/>
          <p:cNvSpPr txBox="1">
            <a:spLocks noChangeArrowheads="1"/>
          </p:cNvSpPr>
          <p:nvPr/>
        </p:nvSpPr>
        <p:spPr bwMode="white">
          <a:xfrm>
            <a:off x="228600" y="304800"/>
            <a:ext cx="1524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200" b="1">
                <a:solidFill>
                  <a:srgbClr val="FFFFFF"/>
                </a:solidFill>
                <a:latin typeface="Verdana" pitchFamily="34" charset="0"/>
              </a:rPr>
              <a:t>LOGO</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7691E43-D54F-446F-9BF2-F230FAA9D932}" type="slidenum">
              <a:rPr lang="en-US"/>
              <a:pPr/>
              <a:t>‹#›</a:t>
            </a:fld>
            <a:endParaRPr lang="en-US"/>
          </a:p>
        </p:txBody>
      </p:sp>
    </p:spTree>
    <p:extLst>
      <p:ext uri="{BB962C8B-B14F-4D97-AF65-F5344CB8AC3E}">
        <p14:creationId xmlns:p14="http://schemas.microsoft.com/office/powerpoint/2010/main" val="2320682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940E038-FB83-441F-AF37-F88389A54A2A}" type="slidenum">
              <a:rPr lang="en-US"/>
              <a:pPr/>
              <a:t>‹#›</a:t>
            </a:fld>
            <a:endParaRPr lang="en-US"/>
          </a:p>
        </p:txBody>
      </p:sp>
    </p:spTree>
    <p:extLst>
      <p:ext uri="{BB962C8B-B14F-4D97-AF65-F5344CB8AC3E}">
        <p14:creationId xmlns:p14="http://schemas.microsoft.com/office/powerpoint/2010/main" val="496717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776288" y="1347788"/>
            <a:ext cx="3802062"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730750" y="1347788"/>
            <a:ext cx="380365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283512E-64F1-4540-9031-4E5565BB55DA}" type="slidenum">
              <a:rPr lang="en-US"/>
              <a:pPr/>
              <a:t>‹#›</a:t>
            </a:fld>
            <a:endParaRPr lang="en-US"/>
          </a:p>
        </p:txBody>
      </p:sp>
    </p:spTree>
    <p:extLst>
      <p:ext uri="{BB962C8B-B14F-4D97-AF65-F5344CB8AC3E}">
        <p14:creationId xmlns:p14="http://schemas.microsoft.com/office/powerpoint/2010/main" val="3609800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C20EF677-BAE5-45B4-9C49-B4EADF51DE71}" type="slidenum">
              <a:rPr lang="en-US"/>
              <a:pPr/>
              <a:t>‹#›</a:t>
            </a:fld>
            <a:endParaRPr lang="en-US"/>
          </a:p>
        </p:txBody>
      </p:sp>
    </p:spTree>
    <p:extLst>
      <p:ext uri="{BB962C8B-B14F-4D97-AF65-F5344CB8AC3E}">
        <p14:creationId xmlns:p14="http://schemas.microsoft.com/office/powerpoint/2010/main" val="1180007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65970186-72FC-48D6-ADDF-4435A8789C91}" type="slidenum">
              <a:rPr lang="en-US"/>
              <a:pPr/>
              <a:t>‹#›</a:t>
            </a:fld>
            <a:endParaRPr lang="en-US"/>
          </a:p>
        </p:txBody>
      </p:sp>
    </p:spTree>
    <p:extLst>
      <p:ext uri="{BB962C8B-B14F-4D97-AF65-F5344CB8AC3E}">
        <p14:creationId xmlns:p14="http://schemas.microsoft.com/office/powerpoint/2010/main" val="2757656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36D82A6-9950-457A-8C7E-0CCE948A3B27}" type="slidenum">
              <a:rPr lang="en-US"/>
              <a:pPr/>
              <a:t>‹#›</a:t>
            </a:fld>
            <a:endParaRPr lang="en-US"/>
          </a:p>
        </p:txBody>
      </p:sp>
    </p:spTree>
    <p:extLst>
      <p:ext uri="{BB962C8B-B14F-4D97-AF65-F5344CB8AC3E}">
        <p14:creationId xmlns:p14="http://schemas.microsoft.com/office/powerpoint/2010/main" val="197671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9C319AA-A154-480F-A050-B1915F06592F}" type="slidenum">
              <a:rPr lang="en-US"/>
              <a:pPr/>
              <a:t>‹#›</a:t>
            </a:fld>
            <a:endParaRPr lang="en-US"/>
          </a:p>
        </p:txBody>
      </p:sp>
    </p:spTree>
    <p:extLst>
      <p:ext uri="{BB962C8B-B14F-4D97-AF65-F5344CB8AC3E}">
        <p14:creationId xmlns:p14="http://schemas.microsoft.com/office/powerpoint/2010/main" val="316297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3CF55D4-0C7D-4904-89E7-714B659C2595}" type="slidenum">
              <a:rPr lang="en-US"/>
              <a:pPr/>
              <a:t>‹#›</a:t>
            </a:fld>
            <a:endParaRPr lang="en-US"/>
          </a:p>
        </p:txBody>
      </p:sp>
    </p:spTree>
    <p:extLst>
      <p:ext uri="{BB962C8B-B14F-4D97-AF65-F5344CB8AC3E}">
        <p14:creationId xmlns:p14="http://schemas.microsoft.com/office/powerpoint/2010/main" val="230664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BB6B2B5-8215-4FE4-A077-34DEE753AD1B}" type="slidenum">
              <a:rPr lang="en-US"/>
              <a:pPr/>
              <a:t>‹#›</a:t>
            </a:fld>
            <a:endParaRPr lang="en-US"/>
          </a:p>
        </p:txBody>
      </p:sp>
    </p:spTree>
    <p:extLst>
      <p:ext uri="{BB962C8B-B14F-4D97-AF65-F5344CB8AC3E}">
        <p14:creationId xmlns:p14="http://schemas.microsoft.com/office/powerpoint/2010/main" val="3556742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3238" y="209550"/>
            <a:ext cx="2024062" cy="605313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776288" y="209550"/>
            <a:ext cx="5924550" cy="60531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E5B6365-CCB3-4ED0-BB3C-C59F744F69E4}" type="slidenum">
              <a:rPr lang="en-US"/>
              <a:pPr/>
              <a:t>‹#›</a:t>
            </a:fld>
            <a:endParaRPr lang="en-US"/>
          </a:p>
        </p:txBody>
      </p:sp>
    </p:spTree>
    <p:extLst>
      <p:ext uri="{BB962C8B-B14F-4D97-AF65-F5344CB8AC3E}">
        <p14:creationId xmlns:p14="http://schemas.microsoft.com/office/powerpoint/2010/main" val="4018188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85900" y="209550"/>
            <a:ext cx="73914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776288" y="1347788"/>
            <a:ext cx="7758112" cy="4914900"/>
          </a:xfrm>
        </p:spPr>
        <p:txBody>
          <a:bodyPr/>
          <a:lstStyle/>
          <a:p>
            <a:r>
              <a:rPr lang="en-US" smtClean="0"/>
              <a:t>Click icon to add table</a:t>
            </a:r>
            <a:endParaRPr lang="vi-VN"/>
          </a:p>
        </p:txBody>
      </p:sp>
      <p:sp>
        <p:nvSpPr>
          <p:cNvPr id="4" name="Date Placeholder 3"/>
          <p:cNvSpPr>
            <a:spLocks noGrp="1"/>
          </p:cNvSpPr>
          <p:nvPr>
            <p:ph type="dt" sz="half" idx="10"/>
          </p:nvPr>
        </p:nvSpPr>
        <p:spPr>
          <a:xfrm>
            <a:off x="457200" y="6429375"/>
            <a:ext cx="2133600" cy="320675"/>
          </a:xfrm>
        </p:spPr>
        <p:txBody>
          <a:bodyPr/>
          <a:lstStyle>
            <a:lvl1pPr>
              <a:defRPr/>
            </a:lvl1pPr>
          </a:lstStyle>
          <a:p>
            <a:endParaRPr lang="en-US"/>
          </a:p>
        </p:txBody>
      </p:sp>
      <p:sp>
        <p:nvSpPr>
          <p:cNvPr id="5" name="Footer Placeholder 4"/>
          <p:cNvSpPr>
            <a:spLocks noGrp="1"/>
          </p:cNvSpPr>
          <p:nvPr>
            <p:ph type="ftr" sz="quarter" idx="11"/>
          </p:nvPr>
        </p:nvSpPr>
        <p:spPr>
          <a:xfrm>
            <a:off x="3124200" y="6429375"/>
            <a:ext cx="2895600" cy="3206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429375"/>
            <a:ext cx="2133600" cy="320675"/>
          </a:xfrm>
        </p:spPr>
        <p:txBody>
          <a:bodyPr/>
          <a:lstStyle>
            <a:lvl1pPr>
              <a:defRPr/>
            </a:lvl1pPr>
          </a:lstStyle>
          <a:p>
            <a:fld id="{22E8B8F3-B1B8-48DC-A027-8EE92E412AEF}" type="slidenum">
              <a:rPr lang="en-US"/>
              <a:pPr/>
              <a:t>‹#›</a:t>
            </a:fld>
            <a:endParaRPr lang="en-US"/>
          </a:p>
        </p:txBody>
      </p:sp>
    </p:spTree>
    <p:extLst>
      <p:ext uri="{BB962C8B-B14F-4D97-AF65-F5344CB8AC3E}">
        <p14:creationId xmlns:p14="http://schemas.microsoft.com/office/powerpoint/2010/main" val="4240976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0"/>
                <a:invGamma/>
              </a:schemeClr>
            </a:gs>
          </a:gsLst>
          <a:lin ang="2700000" scaled="1"/>
        </a:gradFill>
        <a:effectLst/>
      </p:bgPr>
    </p:bg>
    <p:spTree>
      <p:nvGrpSpPr>
        <p:cNvPr id="1" name=""/>
        <p:cNvGrpSpPr/>
        <p:nvPr/>
      </p:nvGrpSpPr>
      <p:grpSpPr>
        <a:xfrm>
          <a:off x="0" y="0"/>
          <a:ext cx="0" cy="0"/>
          <a:chOff x="0" y="0"/>
          <a:chExt cx="0" cy="0"/>
        </a:xfrm>
      </p:grpSpPr>
      <p:grpSp>
        <p:nvGrpSpPr>
          <p:cNvPr id="1039" name="Group 15"/>
          <p:cNvGrpSpPr>
            <a:grpSpLocks/>
          </p:cNvGrpSpPr>
          <p:nvPr/>
        </p:nvGrpSpPr>
        <p:grpSpPr bwMode="auto">
          <a:xfrm>
            <a:off x="-12700" y="692150"/>
            <a:ext cx="9144000" cy="6165850"/>
            <a:chOff x="0" y="436"/>
            <a:chExt cx="5760" cy="3884"/>
          </a:xfrm>
        </p:grpSpPr>
        <p:sp>
          <p:nvSpPr>
            <p:cNvPr id="1040" name="Line 16"/>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1" name="Line 17"/>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Line 18"/>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3" name="Line 19"/>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4" name="Line 20"/>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5" name="Line 21"/>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6" name="Line 22"/>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7" name="Line 23"/>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8" name="Line 24"/>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9" name="Line 25"/>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0" name="Line 26"/>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1" name="Line 27"/>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2" name="Line 28"/>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3" name="Line 29"/>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4" name="Line 30"/>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5" name="Line 31"/>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6" name="Line 32"/>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7" name="Line 33"/>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8" name="Line 34"/>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59" name="Line 35"/>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0" name="Line 36"/>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1" name="Line 37"/>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2" name="Line 38"/>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3" name="Line 39"/>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4" name="Line 40"/>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5" name="Line 41"/>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6" name="Line 42"/>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7" name="Line 43"/>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8" name="Line 44"/>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69" name="Line 45"/>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0" name="Line 46"/>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1" name="Line 47"/>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2" name="Line 48"/>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073" name="Group 49"/>
            <p:cNvGrpSpPr>
              <a:grpSpLocks/>
            </p:cNvGrpSpPr>
            <p:nvPr userDrawn="1"/>
          </p:nvGrpSpPr>
          <p:grpSpPr bwMode="auto">
            <a:xfrm>
              <a:off x="0" y="2063"/>
              <a:ext cx="5760" cy="1220"/>
              <a:chOff x="235" y="2750"/>
              <a:chExt cx="5241" cy="699"/>
            </a:xfrm>
          </p:grpSpPr>
          <p:sp>
            <p:nvSpPr>
              <p:cNvPr id="1074" name="Line 50"/>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5" name="Line 51"/>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6" name="Line 52"/>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7" name="Line 53"/>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1078" name="Line 54"/>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79" name="Line 55"/>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0" name="Line 56"/>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1" name="Line 57"/>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2" name="Line 58"/>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3" name="Line 59"/>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4" name="Line 60"/>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5" name="Line 61"/>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6" name="Line 62"/>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1087" name="Line 63"/>
          <p:cNvSpPr>
            <a:spLocks noChangeShapeType="1"/>
          </p:cNvSpPr>
          <p:nvPr/>
        </p:nvSpPr>
        <p:spPr bwMode="gray">
          <a:xfrm flipH="1">
            <a:off x="-12700" y="712788"/>
            <a:ext cx="2339975"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8" name="Line 64"/>
          <p:cNvSpPr>
            <a:spLocks noChangeShapeType="1"/>
          </p:cNvSpPr>
          <p:nvPr/>
        </p:nvSpPr>
        <p:spPr bwMode="gray">
          <a:xfrm flipH="1">
            <a:off x="-12700" y="712788"/>
            <a:ext cx="2339975" cy="34925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89" name="Line 65"/>
          <p:cNvSpPr>
            <a:spLocks noChangeShapeType="1"/>
          </p:cNvSpPr>
          <p:nvPr/>
        </p:nvSpPr>
        <p:spPr bwMode="gray">
          <a:xfrm flipH="1">
            <a:off x="-12700" y="692150"/>
            <a:ext cx="2339975" cy="19685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90" name="Line 66"/>
          <p:cNvSpPr>
            <a:spLocks noChangeShapeType="1"/>
          </p:cNvSpPr>
          <p:nvPr/>
        </p:nvSpPr>
        <p:spPr bwMode="gray">
          <a:xfrm>
            <a:off x="-12700" y="765175"/>
            <a:ext cx="9144000" cy="0"/>
          </a:xfrm>
          <a:prstGeom prst="line">
            <a:avLst/>
          </a:prstGeom>
          <a:noFill/>
          <a:ln w="3175">
            <a:solidFill>
              <a:srgbClr val="FFFF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91" name="Freeform 67"/>
          <p:cNvSpPr>
            <a:spLocks/>
          </p:cNvSpPr>
          <p:nvPr/>
        </p:nvSpPr>
        <p:spPr bwMode="gray">
          <a:xfrm>
            <a:off x="-12700" y="0"/>
            <a:ext cx="9156700" cy="1600200"/>
          </a:xfrm>
          <a:custGeom>
            <a:avLst/>
            <a:gdLst>
              <a:gd name="T0" fmla="*/ 0 w 5768"/>
              <a:gd name="T1" fmla="*/ 0 h 1008"/>
              <a:gd name="T2" fmla="*/ 0 w 5768"/>
              <a:gd name="T3" fmla="*/ 688 h 1008"/>
              <a:gd name="T4" fmla="*/ 2008 w 5768"/>
              <a:gd name="T5" fmla="*/ 492 h 1008"/>
              <a:gd name="T6" fmla="*/ 5768 w 5768"/>
              <a:gd name="T7" fmla="*/ 1008 h 1008"/>
              <a:gd name="T8" fmla="*/ 5768 w 5768"/>
              <a:gd name="T9" fmla="*/ 0 h 1008"/>
              <a:gd name="T10" fmla="*/ 0 w 5768"/>
              <a:gd name="T11" fmla="*/ 0 h 1008"/>
            </a:gdLst>
            <a:ahLst/>
            <a:cxnLst>
              <a:cxn ang="0">
                <a:pos x="T0" y="T1"/>
              </a:cxn>
              <a:cxn ang="0">
                <a:pos x="T2" y="T3"/>
              </a:cxn>
              <a:cxn ang="0">
                <a:pos x="T4" y="T5"/>
              </a:cxn>
              <a:cxn ang="0">
                <a:pos x="T6" y="T7"/>
              </a:cxn>
              <a:cxn ang="0">
                <a:pos x="T8" y="T9"/>
              </a:cxn>
              <a:cxn ang="0">
                <a:pos x="T10" y="T11"/>
              </a:cxn>
            </a:cxnLst>
            <a:rect l="0" t="0" r="r" b="b"/>
            <a:pathLst>
              <a:path w="5768" h="1008">
                <a:moveTo>
                  <a:pt x="0" y="0"/>
                </a:moveTo>
                <a:lnTo>
                  <a:pt x="0" y="688"/>
                </a:lnTo>
                <a:cubicBezTo>
                  <a:pt x="72" y="682"/>
                  <a:pt x="776" y="535"/>
                  <a:pt x="2008" y="492"/>
                </a:cubicBezTo>
                <a:cubicBezTo>
                  <a:pt x="3240" y="449"/>
                  <a:pt x="4792" y="608"/>
                  <a:pt x="5768" y="1008"/>
                </a:cubicBezTo>
                <a:lnTo>
                  <a:pt x="5768" y="0"/>
                </a:lnTo>
                <a:lnTo>
                  <a:pt x="0" y="0"/>
                </a:lnTo>
                <a:close/>
              </a:path>
            </a:pathLst>
          </a:custGeom>
          <a:gradFill rotWithShape="1">
            <a:gsLst>
              <a:gs pos="0">
                <a:schemeClr val="hlink"/>
              </a:gs>
              <a:gs pos="100000">
                <a:schemeClr val="hlink">
                  <a:gamma/>
                  <a:shade val="63529"/>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92" name="Freeform 68"/>
          <p:cNvSpPr>
            <a:spLocks/>
          </p:cNvSpPr>
          <p:nvPr/>
        </p:nvSpPr>
        <p:spPr bwMode="gray">
          <a:xfrm>
            <a:off x="-12700" y="-12700"/>
            <a:ext cx="9156700" cy="1354138"/>
          </a:xfrm>
          <a:custGeom>
            <a:avLst/>
            <a:gdLst>
              <a:gd name="T0" fmla="*/ 0 w 5768"/>
              <a:gd name="T1" fmla="*/ 0 h 848"/>
              <a:gd name="T2" fmla="*/ 0 w 5768"/>
              <a:gd name="T3" fmla="*/ 767 h 848"/>
              <a:gd name="T4" fmla="*/ 2104 w 5768"/>
              <a:gd name="T5" fmla="*/ 448 h 848"/>
              <a:gd name="T6" fmla="*/ 5768 w 5768"/>
              <a:gd name="T7" fmla="*/ 848 h 848"/>
              <a:gd name="T8" fmla="*/ 5760 w 5768"/>
              <a:gd name="T9" fmla="*/ 8 h 848"/>
              <a:gd name="T10" fmla="*/ 0 w 5768"/>
              <a:gd name="T11" fmla="*/ 0 h 848"/>
            </a:gdLst>
            <a:ahLst/>
            <a:cxnLst>
              <a:cxn ang="0">
                <a:pos x="T0" y="T1"/>
              </a:cxn>
              <a:cxn ang="0">
                <a:pos x="T2" y="T3"/>
              </a:cxn>
              <a:cxn ang="0">
                <a:pos x="T4" y="T5"/>
              </a:cxn>
              <a:cxn ang="0">
                <a:pos x="T6" y="T7"/>
              </a:cxn>
              <a:cxn ang="0">
                <a:pos x="T8" y="T9"/>
              </a:cxn>
              <a:cxn ang="0">
                <a:pos x="T10" y="T11"/>
              </a:cxn>
            </a:cxnLst>
            <a:rect l="0" t="0" r="r" b="b"/>
            <a:pathLst>
              <a:path w="5768" h="848">
                <a:moveTo>
                  <a:pt x="0" y="0"/>
                </a:moveTo>
                <a:lnTo>
                  <a:pt x="0" y="767"/>
                </a:lnTo>
                <a:cubicBezTo>
                  <a:pt x="72" y="760"/>
                  <a:pt x="879" y="496"/>
                  <a:pt x="2104" y="448"/>
                </a:cubicBezTo>
                <a:cubicBezTo>
                  <a:pt x="3330" y="401"/>
                  <a:pt x="4792" y="472"/>
                  <a:pt x="5768" y="848"/>
                </a:cubicBezTo>
                <a:lnTo>
                  <a:pt x="5760" y="8"/>
                </a:lnTo>
                <a:lnTo>
                  <a:pt x="0" y="0"/>
                </a:lnTo>
                <a:close/>
              </a:path>
            </a:pathLst>
          </a:custGeom>
          <a:gradFill rotWithShape="1">
            <a:gsLst>
              <a:gs pos="0">
                <a:schemeClr val="hlink">
                  <a:gamma/>
                  <a:shade val="63529"/>
                  <a:invGamma/>
                </a:schemeClr>
              </a:gs>
              <a:gs pos="100000">
                <a:schemeClr va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pic>
        <p:nvPicPr>
          <p:cNvPr id="1093" name="Picture 69" descr="figure07_o copy"/>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600075" y="115888"/>
            <a:ext cx="1079500" cy="792162"/>
          </a:xfrm>
          <a:prstGeom prst="rect">
            <a:avLst/>
          </a:prstGeom>
          <a:noFill/>
          <a:extLst>
            <a:ext uri="{909E8E84-426E-40DD-AFC4-6F175D3DCCD1}">
              <a14:hiddenFill xmlns:a14="http://schemas.microsoft.com/office/drawing/2010/main">
                <a:solidFill>
                  <a:srgbClr val="FFFFFF"/>
                </a:solidFill>
              </a14:hiddenFill>
            </a:ext>
          </a:extLst>
        </p:spPr>
      </p:pic>
      <p:pic>
        <p:nvPicPr>
          <p:cNvPr id="1094" name="Picture 70" descr="figure07_b"/>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gray">
          <a:xfrm>
            <a:off x="-12700" y="333375"/>
            <a:ext cx="1439863" cy="1203325"/>
          </a:xfrm>
          <a:prstGeom prst="rect">
            <a:avLst/>
          </a:prstGeom>
          <a:noFill/>
          <a:extLst>
            <a:ext uri="{909E8E84-426E-40DD-AFC4-6F175D3DCCD1}">
              <a14:hiddenFill xmlns:a14="http://schemas.microsoft.com/office/drawing/2010/main">
                <a:solidFill>
                  <a:srgbClr val="FFFFFF"/>
                </a:solidFill>
              </a14:hiddenFill>
            </a:ext>
          </a:extLst>
        </p:spPr>
      </p:pic>
      <p:pic>
        <p:nvPicPr>
          <p:cNvPr id="1095" name="Picture 71" descr="figure07_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gray">
          <a:xfrm>
            <a:off x="1174750" y="404813"/>
            <a:ext cx="649288" cy="542925"/>
          </a:xfrm>
          <a:prstGeom prst="rect">
            <a:avLst/>
          </a:prstGeom>
          <a:noFill/>
          <a:extLst>
            <a:ext uri="{909E8E84-426E-40DD-AFC4-6F175D3DCCD1}">
              <a14:hiddenFill xmlns:a14="http://schemas.microsoft.com/office/drawing/2010/main">
                <a:solidFill>
                  <a:srgbClr val="FFFFFF"/>
                </a:solidFill>
              </a14:hiddenFill>
            </a:ext>
          </a:extLst>
        </p:spPr>
      </p:pic>
      <p:sp>
        <p:nvSpPr>
          <p:cNvPr id="1027" name="Rectangle 3"/>
          <p:cNvSpPr>
            <a:spLocks noGrp="1" noChangeArrowheads="1"/>
          </p:cNvSpPr>
          <p:nvPr>
            <p:ph type="body" idx="1"/>
          </p:nvPr>
        </p:nvSpPr>
        <p:spPr bwMode="auto">
          <a:xfrm>
            <a:off x="776288" y="1347788"/>
            <a:ext cx="7758112"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2937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42937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42937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172F223-FF6C-44D1-9A32-3A9F9780D44E}" type="slidenum">
              <a:rPr lang="en-US"/>
              <a:pPr/>
              <a:t>‹#›</a:t>
            </a:fld>
            <a:endParaRPr lang="en-US"/>
          </a:p>
        </p:txBody>
      </p:sp>
      <p:sp>
        <p:nvSpPr>
          <p:cNvPr id="1026" name="Rectangle 2"/>
          <p:cNvSpPr>
            <a:spLocks noGrp="1" noChangeArrowheads="1"/>
          </p:cNvSpPr>
          <p:nvPr>
            <p:ph type="title"/>
          </p:nvPr>
        </p:nvSpPr>
        <p:spPr bwMode="white">
          <a:xfrm>
            <a:off x="1485900" y="209550"/>
            <a:ext cx="73914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3200" b="1">
          <a:solidFill>
            <a:srgbClr val="FFFFFF"/>
          </a:solidFill>
          <a:latin typeface="+mj-lt"/>
          <a:ea typeface="+mj-ea"/>
          <a:cs typeface="+mj-cs"/>
        </a:defRPr>
      </a:lvl1pPr>
      <a:lvl2pPr algn="ctr" rtl="0" eaLnBrk="1" fontAlgn="base" hangingPunct="1">
        <a:spcBef>
          <a:spcPct val="0"/>
        </a:spcBef>
        <a:spcAft>
          <a:spcPct val="0"/>
        </a:spcAft>
        <a:defRPr sz="3200" b="1">
          <a:solidFill>
            <a:srgbClr val="FFFFFF"/>
          </a:solidFill>
          <a:latin typeface="Verdana" pitchFamily="34" charset="0"/>
        </a:defRPr>
      </a:lvl2pPr>
      <a:lvl3pPr algn="ctr" rtl="0" eaLnBrk="1" fontAlgn="base" hangingPunct="1">
        <a:spcBef>
          <a:spcPct val="0"/>
        </a:spcBef>
        <a:spcAft>
          <a:spcPct val="0"/>
        </a:spcAft>
        <a:defRPr sz="3200" b="1">
          <a:solidFill>
            <a:srgbClr val="FFFFFF"/>
          </a:solidFill>
          <a:latin typeface="Verdana" pitchFamily="34" charset="0"/>
        </a:defRPr>
      </a:lvl3pPr>
      <a:lvl4pPr algn="ctr" rtl="0" eaLnBrk="1" fontAlgn="base" hangingPunct="1">
        <a:spcBef>
          <a:spcPct val="0"/>
        </a:spcBef>
        <a:spcAft>
          <a:spcPct val="0"/>
        </a:spcAft>
        <a:defRPr sz="3200" b="1">
          <a:solidFill>
            <a:srgbClr val="FFFFFF"/>
          </a:solidFill>
          <a:latin typeface="Verdana" pitchFamily="34" charset="0"/>
        </a:defRPr>
      </a:lvl4pPr>
      <a:lvl5pPr algn="ctr" rtl="0" eaLnBrk="1" fontAlgn="base" hangingPunct="1">
        <a:spcBef>
          <a:spcPct val="0"/>
        </a:spcBef>
        <a:spcAft>
          <a:spcPct val="0"/>
        </a:spcAft>
        <a:defRPr sz="3200" b="1">
          <a:solidFill>
            <a:srgbClr val="FFFFFF"/>
          </a:solidFill>
          <a:latin typeface="Verdana" pitchFamily="34" charset="0"/>
        </a:defRPr>
      </a:lvl5pPr>
      <a:lvl6pPr marL="457200" algn="ctr" rtl="0" eaLnBrk="1" fontAlgn="base" hangingPunct="1">
        <a:spcBef>
          <a:spcPct val="0"/>
        </a:spcBef>
        <a:spcAft>
          <a:spcPct val="0"/>
        </a:spcAft>
        <a:defRPr sz="3200" b="1">
          <a:solidFill>
            <a:srgbClr val="FFFFFF"/>
          </a:solidFill>
          <a:latin typeface="Verdana" pitchFamily="34" charset="0"/>
        </a:defRPr>
      </a:lvl6pPr>
      <a:lvl7pPr marL="914400" algn="ctr" rtl="0" eaLnBrk="1" fontAlgn="base" hangingPunct="1">
        <a:spcBef>
          <a:spcPct val="0"/>
        </a:spcBef>
        <a:spcAft>
          <a:spcPct val="0"/>
        </a:spcAft>
        <a:defRPr sz="3200" b="1">
          <a:solidFill>
            <a:srgbClr val="FFFFFF"/>
          </a:solidFill>
          <a:latin typeface="Verdana" pitchFamily="34" charset="0"/>
        </a:defRPr>
      </a:lvl7pPr>
      <a:lvl8pPr marL="1371600" algn="ctr" rtl="0" eaLnBrk="1" fontAlgn="base" hangingPunct="1">
        <a:spcBef>
          <a:spcPct val="0"/>
        </a:spcBef>
        <a:spcAft>
          <a:spcPct val="0"/>
        </a:spcAft>
        <a:defRPr sz="3200" b="1">
          <a:solidFill>
            <a:srgbClr val="FFFFFF"/>
          </a:solidFill>
          <a:latin typeface="Verdana" pitchFamily="34" charset="0"/>
        </a:defRPr>
      </a:lvl8pPr>
      <a:lvl9pPr marL="1828800" algn="ctr" rtl="0" eaLnBrk="1" fontAlgn="base" hangingPunct="1">
        <a:spcBef>
          <a:spcPct val="0"/>
        </a:spcBef>
        <a:spcAft>
          <a:spcPct val="0"/>
        </a:spcAft>
        <a:defRPr sz="3200" b="1">
          <a:solidFill>
            <a:srgbClr val="FFFFFF"/>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0" y="2898775"/>
            <a:ext cx="9069388" cy="2663825"/>
          </a:xfrm>
          <a:prstGeom prst="rect">
            <a:avLst/>
          </a:prstGeom>
        </p:spPr>
        <p:txBody>
          <a:bodyPr/>
          <a:lst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a:lstStyle>
          <a:p>
            <a:pPr algn="ctr">
              <a:defRPr/>
            </a:pP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BÁO CÁO TỔNG KẾT  HOẠT ĐỘNG KHCN – HTQT</a:t>
            </a:r>
            <a:b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b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NĂM HỌC 2017 - 2018</a:t>
            </a:r>
            <a:b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b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VÀ </a:t>
            </a:r>
            <a:b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b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TRIỂN KHAI PHƯƠNG HƯỚNG, NHIỆM VỤ </a:t>
            </a:r>
          </a:p>
          <a:p>
            <a:pPr algn="ctr">
              <a:defRPr/>
            </a:pPr>
            <a:r>
              <a:rPr lang="en-US" sz="2800" b="1" dirty="0" smtClean="0">
                <a:solidFill>
                  <a:srgbClr val="FF0000"/>
                </a:solidFill>
                <a:effectLst>
                  <a:outerShdw blurRad="38100" dist="38100" dir="2700000" algn="tl">
                    <a:srgbClr val="C0C0C0"/>
                  </a:outerShdw>
                </a:effectLst>
                <a:latin typeface="Times New Roman" pitchFamily="18" charset="0"/>
                <a:cs typeface="Times New Roman" pitchFamily="18" charset="0"/>
              </a:rPr>
              <a:t>NĂM HỌC 2018 - 2019</a:t>
            </a:r>
          </a:p>
        </p:txBody>
      </p:sp>
      <p:sp>
        <p:nvSpPr>
          <p:cNvPr id="5" name="Rectangle 3"/>
          <p:cNvSpPr txBox="1">
            <a:spLocks noChangeArrowheads="1"/>
          </p:cNvSpPr>
          <p:nvPr/>
        </p:nvSpPr>
        <p:spPr>
          <a:xfrm>
            <a:off x="0" y="6308725"/>
            <a:ext cx="9144000" cy="415925"/>
          </a:xfrm>
          <a:prstGeom prst="rect">
            <a:avLst/>
          </a:prstGeom>
        </p:spPr>
        <p:txBody>
          <a:bodyPr/>
          <a:lst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a:lstStyle>
          <a:p>
            <a:pPr algn="ctr"/>
            <a:r>
              <a:rPr lang="en-US" sz="2400" i="1" dirty="0" err="1" smtClean="0">
                <a:latin typeface="Times New Roman" pitchFamily="18" charset="0"/>
                <a:cs typeface="Times New Roman" pitchFamily="18" charset="0"/>
              </a:rPr>
              <a:t>Thành</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phố</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Hồ</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Chí</a:t>
            </a:r>
            <a:r>
              <a:rPr lang="en-US" sz="2400" i="1" dirty="0" smtClean="0">
                <a:latin typeface="Times New Roman" pitchFamily="18" charset="0"/>
                <a:cs typeface="Times New Roman" pitchFamily="18" charset="0"/>
              </a:rPr>
              <a:t> Minh, </a:t>
            </a:r>
            <a:r>
              <a:rPr lang="en-US" sz="2400" i="1" dirty="0" err="1" smtClean="0">
                <a:latin typeface="Times New Roman" pitchFamily="18" charset="0"/>
                <a:cs typeface="Times New Roman" pitchFamily="18" charset="0"/>
              </a:rPr>
              <a:t>ngày</a:t>
            </a:r>
            <a:r>
              <a:rPr lang="en-US" sz="2400" i="1" dirty="0" smtClean="0">
                <a:latin typeface="Times New Roman" pitchFamily="18" charset="0"/>
                <a:cs typeface="Times New Roman" pitchFamily="18" charset="0"/>
              </a:rPr>
              <a:t> 02 </a:t>
            </a:r>
            <a:r>
              <a:rPr lang="en-US" sz="2400" i="1" dirty="0" err="1" smtClean="0">
                <a:latin typeface="Times New Roman" pitchFamily="18" charset="0"/>
                <a:cs typeface="Times New Roman" pitchFamily="18" charset="0"/>
              </a:rPr>
              <a:t>tháng</a:t>
            </a:r>
            <a:r>
              <a:rPr lang="en-US" sz="2400" i="1" dirty="0" smtClean="0">
                <a:latin typeface="Times New Roman" pitchFamily="18" charset="0"/>
                <a:cs typeface="Times New Roman" pitchFamily="18" charset="0"/>
              </a:rPr>
              <a:t> 8 </a:t>
            </a:r>
            <a:r>
              <a:rPr lang="en-US" sz="2400" i="1" dirty="0" err="1" smtClean="0">
                <a:latin typeface="Times New Roman" pitchFamily="18" charset="0"/>
                <a:cs typeface="Times New Roman" pitchFamily="18" charset="0"/>
              </a:rPr>
              <a:t>năm</a:t>
            </a:r>
            <a:r>
              <a:rPr lang="en-US" sz="2400" i="1" dirty="0" smtClean="0">
                <a:latin typeface="Times New Roman" pitchFamily="18" charset="0"/>
                <a:cs typeface="Times New Roman" pitchFamily="18" charset="0"/>
              </a:rPr>
              <a:t> 2017</a:t>
            </a: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098912" y="1066800"/>
            <a:ext cx="2946176"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
          <p:cNvSpPr txBox="1">
            <a:spLocks noChangeArrowheads="1"/>
          </p:cNvSpPr>
          <p:nvPr/>
        </p:nvSpPr>
        <p:spPr bwMode="auto">
          <a:xfrm>
            <a:off x="3175" y="115888"/>
            <a:ext cx="91408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dirty="0">
                <a:solidFill>
                  <a:srgbClr val="FFFFFF"/>
                </a:solidFill>
                <a:latin typeface="Times New Roman" pitchFamily="18" charset="0"/>
                <a:cs typeface="Times New Roman" pitchFamily="18" charset="0"/>
              </a:rPr>
              <a:t>ỦY BAN NHÂN </a:t>
            </a:r>
            <a:r>
              <a:rPr lang="en-US" dirty="0" smtClean="0">
                <a:solidFill>
                  <a:srgbClr val="FFFFFF"/>
                </a:solidFill>
                <a:latin typeface="Times New Roman" pitchFamily="18" charset="0"/>
                <a:cs typeface="Times New Roman" pitchFamily="18" charset="0"/>
              </a:rPr>
              <a:t>DÂN </a:t>
            </a:r>
            <a:r>
              <a:rPr lang="en-US" dirty="0">
                <a:solidFill>
                  <a:srgbClr val="FFFFFF"/>
                </a:solidFill>
                <a:latin typeface="Times New Roman" pitchFamily="18" charset="0"/>
                <a:cs typeface="Times New Roman" pitchFamily="18" charset="0"/>
              </a:rPr>
              <a:t>THÀNH PHỐ HỒ CHÍ MINH</a:t>
            </a:r>
          </a:p>
          <a:p>
            <a:pPr algn="ctr"/>
            <a:r>
              <a:rPr lang="en-US" b="1" dirty="0">
                <a:solidFill>
                  <a:srgbClr val="FFFFFF"/>
                </a:solidFill>
                <a:latin typeface="Times New Roman" pitchFamily="18" charset="0"/>
                <a:cs typeface="Times New Roman" pitchFamily="18" charset="0"/>
              </a:rPr>
              <a:t>TRƯỜNG CAO ĐẲNG LÝ TỰ TRỌNG </a:t>
            </a:r>
            <a:r>
              <a:rPr lang="en-US" b="1" dirty="0" smtClean="0">
                <a:solidFill>
                  <a:srgbClr val="FFFFFF"/>
                </a:solidFill>
                <a:latin typeface="Times New Roman" pitchFamily="18" charset="0"/>
                <a:cs typeface="Times New Roman" pitchFamily="18" charset="0"/>
              </a:rPr>
              <a:t>TP. HỒ </a:t>
            </a:r>
            <a:r>
              <a:rPr lang="en-US" b="1" dirty="0">
                <a:solidFill>
                  <a:srgbClr val="FFFFFF"/>
                </a:solidFill>
                <a:latin typeface="Times New Roman" pitchFamily="18" charset="0"/>
                <a:cs typeface="Times New Roman" pitchFamily="18" charset="0"/>
              </a:rPr>
              <a:t>CHÍ MINH</a:t>
            </a:r>
            <a:endParaRPr lang="vi-VN" b="1" dirty="0">
              <a:solidFill>
                <a:srgbClr val="FFFFFF"/>
              </a:solidFill>
              <a:latin typeface="Times New Roman" pitchFamily="18" charset="0"/>
              <a:cs typeface="Times New Roman" pitchFamily="18" charset="0"/>
            </a:endParaRPr>
          </a:p>
        </p:txBody>
      </p:sp>
    </p:spTree>
    <p:extLst>
      <p:ext uri="{BB962C8B-B14F-4D97-AF65-F5344CB8AC3E}">
        <p14:creationId xmlns:p14="http://schemas.microsoft.com/office/powerpoint/2010/main" val="2754283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US" dirty="0">
                <a:latin typeface="Times New Roman" pitchFamily="18" charset="0"/>
                <a:cs typeface="Times New Roman" pitchFamily="18" charset="0"/>
              </a:rPr>
              <a:t>NỘI DUNG BÁO CÁO</a:t>
            </a:r>
            <a:endParaRPr lang="en-US" dirty="0">
              <a:solidFill>
                <a:schemeClr val="accent1"/>
              </a:solidFill>
              <a:latin typeface="Times New Roman" pitchFamily="18" charset="0"/>
              <a:cs typeface="Times New Roman" pitchFamily="18" charset="0"/>
            </a:endParaRPr>
          </a:p>
        </p:txBody>
      </p:sp>
      <p:grpSp>
        <p:nvGrpSpPr>
          <p:cNvPr id="89091" name="Group 3"/>
          <p:cNvGrpSpPr>
            <a:grpSpLocks/>
          </p:cNvGrpSpPr>
          <p:nvPr/>
        </p:nvGrpSpPr>
        <p:grpSpPr bwMode="auto">
          <a:xfrm>
            <a:off x="1475656" y="2181721"/>
            <a:ext cx="762000" cy="665162"/>
            <a:chOff x="1110" y="2656"/>
            <a:chExt cx="1549" cy="1351"/>
          </a:xfrm>
        </p:grpSpPr>
        <p:sp>
          <p:nvSpPr>
            <p:cNvPr id="8909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4"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89095" name="Group 7"/>
          <p:cNvGrpSpPr>
            <a:grpSpLocks/>
          </p:cNvGrpSpPr>
          <p:nvPr/>
        </p:nvGrpSpPr>
        <p:grpSpPr bwMode="auto">
          <a:xfrm>
            <a:off x="1475656" y="3307631"/>
            <a:ext cx="762000" cy="665162"/>
            <a:chOff x="3174" y="2656"/>
            <a:chExt cx="1549" cy="1351"/>
          </a:xfrm>
        </p:grpSpPr>
        <p:sp>
          <p:nvSpPr>
            <p:cNvPr id="89096"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7"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098" name="AutoShape 10"/>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9099" name="Line 11"/>
          <p:cNvSpPr>
            <a:spLocks noChangeShapeType="1"/>
          </p:cNvSpPr>
          <p:nvPr/>
        </p:nvSpPr>
        <p:spPr bwMode="auto">
          <a:xfrm>
            <a:off x="2085256" y="2996952"/>
            <a:ext cx="4800600"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0" name="Text Box 12"/>
          <p:cNvSpPr txBox="1">
            <a:spLocks noChangeArrowheads="1"/>
          </p:cNvSpPr>
          <p:nvPr/>
        </p:nvSpPr>
        <p:spPr bwMode="auto">
          <a:xfrm>
            <a:off x="2418656" y="2109713"/>
            <a:ext cx="590465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200" b="1" dirty="0">
                <a:latin typeface="Times New Roman" pitchFamily="18" charset="0"/>
                <a:cs typeface="Times New Roman" pitchFamily="18" charset="0"/>
              </a:rPr>
              <a:t>TỔNG KẾT </a:t>
            </a:r>
            <a:r>
              <a:rPr lang="en-US" sz="2200" b="1" dirty="0" smtClean="0">
                <a:latin typeface="Times New Roman" pitchFamily="18" charset="0"/>
                <a:cs typeface="Times New Roman" pitchFamily="18" charset="0"/>
              </a:rPr>
              <a:t>HOẠT </a:t>
            </a:r>
            <a:r>
              <a:rPr lang="en-US" sz="2200" b="1" dirty="0">
                <a:latin typeface="Times New Roman" pitchFamily="18" charset="0"/>
                <a:cs typeface="Times New Roman" pitchFamily="18" charset="0"/>
              </a:rPr>
              <a:t>ĐỘNG </a:t>
            </a:r>
            <a:r>
              <a:rPr lang="en-US" sz="2200" b="1" dirty="0" smtClean="0">
                <a:latin typeface="Times New Roman" pitchFamily="18" charset="0"/>
                <a:cs typeface="Times New Roman" pitchFamily="18" charset="0"/>
              </a:rPr>
              <a:t>KHCN VÀ HTQT </a:t>
            </a:r>
          </a:p>
          <a:p>
            <a:r>
              <a:rPr lang="en-US" sz="2200" b="1" dirty="0" smtClean="0">
                <a:latin typeface="Times New Roman" pitchFamily="18" charset="0"/>
                <a:cs typeface="Times New Roman" pitchFamily="18" charset="0"/>
              </a:rPr>
              <a:t>NĂM HỌC 2017-2018</a:t>
            </a:r>
            <a:endParaRPr lang="vi-VN" sz="2200" b="1" dirty="0">
              <a:latin typeface="Times New Roman" pitchFamily="18" charset="0"/>
              <a:cs typeface="Times New Roman" pitchFamily="18" charset="0"/>
            </a:endParaRPr>
          </a:p>
        </p:txBody>
      </p:sp>
      <p:sp>
        <p:nvSpPr>
          <p:cNvPr id="89101" name="Text Box 13"/>
          <p:cNvSpPr txBox="1">
            <a:spLocks noChangeArrowheads="1"/>
          </p:cNvSpPr>
          <p:nvPr/>
        </p:nvSpPr>
        <p:spPr bwMode="gray">
          <a:xfrm>
            <a:off x="1680235" y="225372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a:solidFill>
                  <a:srgbClr val="FFFFFF"/>
                </a:solidFill>
                <a:latin typeface="Times New Roman" pitchFamily="18" charset="0"/>
                <a:cs typeface="Times New Roman" pitchFamily="18" charset="0"/>
              </a:rPr>
              <a:t>1</a:t>
            </a:r>
          </a:p>
        </p:txBody>
      </p:sp>
      <p:sp>
        <p:nvSpPr>
          <p:cNvPr id="89102" name="Line 14"/>
          <p:cNvSpPr>
            <a:spLocks noChangeShapeType="1"/>
          </p:cNvSpPr>
          <p:nvPr/>
        </p:nvSpPr>
        <p:spPr bwMode="auto">
          <a:xfrm>
            <a:off x="2085256" y="4221088"/>
            <a:ext cx="4800600"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3" name="Text Box 15"/>
          <p:cNvSpPr txBox="1">
            <a:spLocks noChangeArrowheads="1"/>
          </p:cNvSpPr>
          <p:nvPr/>
        </p:nvSpPr>
        <p:spPr bwMode="auto">
          <a:xfrm>
            <a:off x="2418656" y="3307631"/>
            <a:ext cx="590465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200" b="1" dirty="0">
                <a:latin typeface="Times New Roman" pitchFamily="18" charset="0"/>
                <a:cs typeface="Times New Roman" pitchFamily="18" charset="0"/>
              </a:rPr>
              <a:t>ĐÁNH GIÁ </a:t>
            </a:r>
            <a:r>
              <a:rPr lang="vi-VN" sz="2200" b="1" dirty="0" smtClean="0">
                <a:latin typeface="Times New Roman" pitchFamily="18" charset="0"/>
                <a:cs typeface="Times New Roman" pitchFamily="18" charset="0"/>
              </a:rPr>
              <a:t>HOẠT </a:t>
            </a:r>
            <a:r>
              <a:rPr lang="vi-VN" sz="2200" b="1" dirty="0">
                <a:latin typeface="Times New Roman" pitchFamily="18" charset="0"/>
                <a:cs typeface="Times New Roman" pitchFamily="18" charset="0"/>
              </a:rPr>
              <a:t>ĐỘNG </a:t>
            </a:r>
            <a:r>
              <a:rPr lang="en-US" sz="2200" b="1" dirty="0" smtClean="0">
                <a:latin typeface="Times New Roman" pitchFamily="18" charset="0"/>
                <a:cs typeface="Times New Roman" pitchFamily="18" charset="0"/>
              </a:rPr>
              <a:t>KHCN</a:t>
            </a:r>
            <a:r>
              <a:rPr lang="vi-VN"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VÀ</a:t>
            </a:r>
            <a:r>
              <a:rPr lang="vi-VN"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HTQT</a:t>
            </a:r>
            <a:r>
              <a:rPr lang="vi-VN" sz="2200" b="1"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NĂM HỌC 2017-2018</a:t>
            </a:r>
            <a:endParaRPr lang="en-US" sz="2200" dirty="0">
              <a:solidFill>
                <a:schemeClr val="tx2"/>
              </a:solidFill>
              <a:latin typeface="Times New Roman" pitchFamily="18" charset="0"/>
              <a:cs typeface="Times New Roman" pitchFamily="18" charset="0"/>
            </a:endParaRPr>
          </a:p>
        </p:txBody>
      </p:sp>
      <p:sp>
        <p:nvSpPr>
          <p:cNvPr id="89104" name="Text Box 16"/>
          <p:cNvSpPr txBox="1">
            <a:spLocks noChangeArrowheads="1"/>
          </p:cNvSpPr>
          <p:nvPr/>
        </p:nvSpPr>
        <p:spPr bwMode="gray">
          <a:xfrm>
            <a:off x="1680235" y="340605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solidFill>
                  <a:srgbClr val="FFFFFF"/>
                </a:solidFill>
                <a:latin typeface="Times New Roman" pitchFamily="18" charset="0"/>
                <a:cs typeface="Times New Roman" pitchFamily="18" charset="0"/>
              </a:rPr>
              <a:t>2</a:t>
            </a:r>
          </a:p>
        </p:txBody>
      </p:sp>
      <p:grpSp>
        <p:nvGrpSpPr>
          <p:cNvPr id="89105" name="Group 17"/>
          <p:cNvGrpSpPr>
            <a:grpSpLocks/>
          </p:cNvGrpSpPr>
          <p:nvPr/>
        </p:nvGrpSpPr>
        <p:grpSpPr bwMode="auto">
          <a:xfrm>
            <a:off x="1475656" y="4527575"/>
            <a:ext cx="762000" cy="665162"/>
            <a:chOff x="1110" y="2656"/>
            <a:chExt cx="1549" cy="1351"/>
          </a:xfrm>
        </p:grpSpPr>
        <p:sp>
          <p:nvSpPr>
            <p:cNvPr id="8910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08"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9113" name="Line 25"/>
          <p:cNvSpPr>
            <a:spLocks noChangeShapeType="1"/>
          </p:cNvSpPr>
          <p:nvPr/>
        </p:nvSpPr>
        <p:spPr bwMode="auto">
          <a:xfrm>
            <a:off x="2085256" y="5373216"/>
            <a:ext cx="4800600"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14" name="Text Box 26"/>
          <p:cNvSpPr txBox="1">
            <a:spLocks noChangeArrowheads="1"/>
          </p:cNvSpPr>
          <p:nvPr/>
        </p:nvSpPr>
        <p:spPr bwMode="auto">
          <a:xfrm>
            <a:off x="2418657" y="4459759"/>
            <a:ext cx="590465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2200" b="1" dirty="0">
                <a:latin typeface="Times New Roman" pitchFamily="18" charset="0"/>
                <a:cs typeface="Times New Roman" pitchFamily="18" charset="0"/>
              </a:rPr>
              <a:t>TRIỂN KHAI PHƯƠNG HƯỚNG NHIỆM VỤ </a:t>
            </a:r>
            <a:endParaRPr lang="en-US" sz="2200" b="1" dirty="0" smtClean="0">
              <a:latin typeface="Times New Roman" pitchFamily="18" charset="0"/>
              <a:cs typeface="Times New Roman" pitchFamily="18" charset="0"/>
            </a:endParaRPr>
          </a:p>
          <a:p>
            <a:r>
              <a:rPr lang="en-US" sz="2200" b="1" dirty="0" smtClean="0">
                <a:latin typeface="Times New Roman" pitchFamily="18" charset="0"/>
                <a:cs typeface="Times New Roman" pitchFamily="18" charset="0"/>
              </a:rPr>
              <a:t>KHCN</a:t>
            </a:r>
            <a:r>
              <a:rPr lang="vi-VN" sz="2200" b="1" dirty="0" smtClean="0">
                <a:latin typeface="Times New Roman" pitchFamily="18" charset="0"/>
                <a:cs typeface="Times New Roman" pitchFamily="18" charset="0"/>
              </a:rPr>
              <a:t> </a:t>
            </a:r>
            <a:r>
              <a:rPr lang="vi-VN" sz="2200" b="1" dirty="0">
                <a:latin typeface="Times New Roman" pitchFamily="18" charset="0"/>
                <a:cs typeface="Times New Roman" pitchFamily="18" charset="0"/>
              </a:rPr>
              <a:t>VÀ </a:t>
            </a:r>
            <a:r>
              <a:rPr lang="en-US" sz="2200" b="1" dirty="0" smtClean="0">
                <a:latin typeface="Times New Roman" pitchFamily="18" charset="0"/>
                <a:cs typeface="Times New Roman" pitchFamily="18" charset="0"/>
              </a:rPr>
              <a:t>HTQT </a:t>
            </a:r>
            <a:r>
              <a:rPr lang="vi-VN" sz="2200" b="1" dirty="0" smtClean="0">
                <a:latin typeface="Times New Roman" pitchFamily="18" charset="0"/>
                <a:cs typeface="Times New Roman" pitchFamily="18" charset="0"/>
              </a:rPr>
              <a:t>NĂM </a:t>
            </a:r>
            <a:r>
              <a:rPr lang="vi-VN" sz="2200" b="1" dirty="0">
                <a:latin typeface="Times New Roman" pitchFamily="18" charset="0"/>
                <a:cs typeface="Times New Roman" pitchFamily="18" charset="0"/>
              </a:rPr>
              <a:t>HỌC </a:t>
            </a:r>
            <a:r>
              <a:rPr lang="en-US" sz="2200" b="1" dirty="0" smtClean="0">
                <a:latin typeface="Times New Roman" pitchFamily="18" charset="0"/>
                <a:cs typeface="Times New Roman" pitchFamily="18" charset="0"/>
              </a:rPr>
              <a:t>2018-2019</a:t>
            </a:r>
            <a:endParaRPr lang="vi-VN" sz="2200" b="1" dirty="0">
              <a:latin typeface="Times New Roman" pitchFamily="18" charset="0"/>
              <a:cs typeface="Times New Roman" pitchFamily="18" charset="0"/>
            </a:endParaRPr>
          </a:p>
        </p:txBody>
      </p:sp>
      <p:sp>
        <p:nvSpPr>
          <p:cNvPr id="89115" name="Text Box 27"/>
          <p:cNvSpPr txBox="1">
            <a:spLocks noChangeArrowheads="1"/>
          </p:cNvSpPr>
          <p:nvPr/>
        </p:nvSpPr>
        <p:spPr bwMode="gray">
          <a:xfrm>
            <a:off x="1680235" y="46260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solidFill>
                  <a:srgbClr val="FFFFFF"/>
                </a:solidFill>
                <a:latin typeface="Times New Roman" pitchFamily="18" charset="0"/>
                <a:cs typeface="Times New Roman" pitchFamily="18" charset="0"/>
              </a:rPr>
              <a:t>3</a:t>
            </a:r>
          </a:p>
        </p:txBody>
      </p:sp>
      <p:sp>
        <p:nvSpPr>
          <p:cNvPr id="89119" name="Text Box 31"/>
          <p:cNvSpPr txBox="1">
            <a:spLocks noChangeArrowheads="1"/>
          </p:cNvSpPr>
          <p:nvPr/>
        </p:nvSpPr>
        <p:spPr bwMode="auto">
          <a:xfrm>
            <a:off x="1660525" y="7223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vi-VN"/>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179512" y="2708920"/>
            <a:ext cx="5687888" cy="2701280"/>
          </a:xfrm>
        </p:spPr>
        <p:txBody>
          <a:bodyPr/>
          <a:lstStyle/>
          <a:p>
            <a:pPr algn="ctr">
              <a:lnSpc>
                <a:spcPct val="125000"/>
              </a:lnSpc>
            </a:pPr>
            <a:r>
              <a:rPr lang="en-US" sz="3600" dirty="0">
                <a:solidFill>
                  <a:srgbClr val="FF0000"/>
                </a:solidFill>
                <a:latin typeface="Times New Roman" pitchFamily="18" charset="0"/>
                <a:cs typeface="Times New Roman" pitchFamily="18" charset="0"/>
              </a:rPr>
              <a:t>TỔNG KẾT HOẠT ĐỘNG KHCN VÀ HTQT </a:t>
            </a:r>
            <a:br>
              <a:rPr lang="en-US" sz="3600" dirty="0">
                <a:solidFill>
                  <a:srgbClr val="FF0000"/>
                </a:solidFill>
                <a:latin typeface="Times New Roman" pitchFamily="18" charset="0"/>
                <a:cs typeface="Times New Roman" pitchFamily="18" charset="0"/>
              </a:rPr>
            </a:br>
            <a:r>
              <a:rPr lang="en-US" sz="3600" dirty="0">
                <a:solidFill>
                  <a:srgbClr val="FF0000"/>
                </a:solidFill>
                <a:latin typeface="Times New Roman" pitchFamily="18" charset="0"/>
                <a:cs typeface="Times New Roman" pitchFamily="18" charset="0"/>
              </a:rPr>
              <a:t>NĂM HỌC 2017-2018</a:t>
            </a:r>
            <a:endParaRPr lang="vi-VN" sz="3600" dirty="0">
              <a:solidFill>
                <a:srgbClr val="FF0000"/>
              </a:solidFill>
              <a:latin typeface="Times New Roman" pitchFamily="18" charset="0"/>
              <a:cs typeface="Times New Roman" pitchFamily="18"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5496" y="188640"/>
            <a:ext cx="1782475" cy="92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3299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220985163"/>
              </p:ext>
            </p:extLst>
          </p:nvPr>
        </p:nvGraphicFramePr>
        <p:xfrm>
          <a:off x="467544" y="1981745"/>
          <a:ext cx="8208911" cy="3391471"/>
        </p:xfrm>
        <a:graphic>
          <a:graphicData uri="http://schemas.openxmlformats.org/drawingml/2006/table">
            <a:tbl>
              <a:tblPr/>
              <a:tblGrid>
                <a:gridCol w="2168433"/>
                <a:gridCol w="999919"/>
                <a:gridCol w="1865511"/>
                <a:gridCol w="1662881"/>
                <a:gridCol w="1512167"/>
              </a:tblGrid>
              <a:tr h="1300163">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Năm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Số</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đề</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tài</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Kinh</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phí</a:t>
                      </a:r>
                      <a:endParaRPr kumimoji="0" lang="en-US"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đồng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Khối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lượng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giờ</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NCKH)</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Đã</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nghiệm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thu</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723156">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2016 - 2017</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6</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197.619.125</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2.574</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6</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DE9"/>
                    </a:solidFill>
                  </a:tcPr>
                </a:tc>
              </a:tr>
              <a:tr h="720080">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2017 - 2018</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6</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184.694.000</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2.561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r>
              <a:tr h="648072">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Tổng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12</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382.313.125</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5135</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7</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552421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51789004"/>
              </p:ext>
            </p:extLst>
          </p:nvPr>
        </p:nvGraphicFramePr>
        <p:xfrm>
          <a:off x="1611479" y="1981745"/>
          <a:ext cx="5912437" cy="3028196"/>
        </p:xfrm>
        <a:graphic>
          <a:graphicData uri="http://schemas.openxmlformats.org/drawingml/2006/table">
            <a:tbl>
              <a:tblPr/>
              <a:tblGrid>
                <a:gridCol w="1656107"/>
                <a:gridCol w="1496352"/>
                <a:gridCol w="1379989"/>
                <a:gridCol w="1379989"/>
              </a:tblGrid>
              <a:tr h="727175">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Năm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Số</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Sáng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kiến</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kinh</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nghiệm</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gridSpan="2">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Số</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bài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báo</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endParaRPr kumimoji="0" lang="en-US" sz="2600" b="1" i="0" u="none" strike="noStrike" cap="none" normalizeH="0" baseline="0" dirty="0" smtClean="0">
                        <a:ln>
                          <a:noFill/>
                        </a:ln>
                        <a:solidFill>
                          <a:srgbClr val="FFFFFF"/>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tham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luận</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795164">
                <a:tc v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v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Trong</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nước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Quốc</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tế</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720080">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2017 - 2018</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89</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3</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r>
              <a:tr h="648072">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Tổng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89</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3</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8</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574005693"/>
              </p:ext>
            </p:extLst>
          </p:nvPr>
        </p:nvGraphicFramePr>
        <p:xfrm>
          <a:off x="1611479" y="1981745"/>
          <a:ext cx="5840841" cy="2890491"/>
        </p:xfrm>
        <a:graphic>
          <a:graphicData uri="http://schemas.openxmlformats.org/drawingml/2006/table">
            <a:tbl>
              <a:tblPr/>
              <a:tblGrid>
                <a:gridCol w="2168433"/>
                <a:gridCol w="1865511"/>
                <a:gridCol w="1806897"/>
              </a:tblGrid>
              <a:tr h="727175">
                <a:tc row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Năm</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gridSpan="2">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Hội</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thảo</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khoa</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học</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795164">
                <a:tc vMerge="1">
                  <a:txBody>
                    <a:bodyPr/>
                    <a:lstStyle/>
                    <a:p>
                      <a:pPr marL="0" marR="0" lvl="0" indent="0" algn="ctr" defTabSz="914400" rtl="0" eaLnBrk="1" fontAlgn="base" latinLnBrk="0" hangingPunct="1">
                        <a:lnSpc>
                          <a:spcPct val="100000"/>
                        </a:lnSpc>
                        <a:spcBef>
                          <a:spcPct val="0"/>
                        </a:spcBef>
                        <a:spcAft>
                          <a:spcPts val="600"/>
                        </a:spcAft>
                        <a:buClrTx/>
                        <a:buSzTx/>
                        <a:buFontTx/>
                        <a:buNone/>
                        <a:tabLst/>
                      </a:pP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Cấp</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trường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Cấp</a:t>
                      </a: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 </a:t>
                      </a: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khoa</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r>
              <a:tr h="720080">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smtClean="0">
                          <a:ln>
                            <a:noFill/>
                          </a:ln>
                          <a:solidFill>
                            <a:srgbClr val="FFFFFF"/>
                          </a:solidFill>
                          <a:effectLst/>
                          <a:latin typeface="Times New Roman" pitchFamily="18" charset="0"/>
                          <a:cs typeface="Times New Roman" pitchFamily="18" charset="0"/>
                        </a:rPr>
                        <a:t>2017 - 2018</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4</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92D050"/>
                    </a:solidFill>
                  </a:tcPr>
                </a:tc>
              </a:tr>
              <a:tr h="648072">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1" i="0" u="none" strike="noStrike" cap="none" normalizeH="0" baseline="0" dirty="0" err="1" smtClean="0">
                          <a:ln>
                            <a:noFill/>
                          </a:ln>
                          <a:solidFill>
                            <a:srgbClr val="FFFFFF"/>
                          </a:solidFill>
                          <a:effectLst/>
                          <a:latin typeface="Times New Roman" pitchFamily="18" charset="0"/>
                          <a:cs typeface="Times New Roman" pitchFamily="18" charset="0"/>
                        </a:rPr>
                        <a:t>Tổng</a:t>
                      </a:r>
                      <a:endParaRPr kumimoji="0" lang="vi-VN" sz="26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1</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2600" b="0" i="0" u="none" strike="noStrike" cap="none" normalizeH="0" baseline="0" dirty="0" smtClean="0">
                          <a:ln>
                            <a:noFill/>
                          </a:ln>
                          <a:solidFill>
                            <a:srgbClr val="003366"/>
                          </a:solidFill>
                          <a:effectLst/>
                          <a:latin typeface="Times New Roman" pitchFamily="18" charset="0"/>
                          <a:cs typeface="Times New Roman" pitchFamily="18" charset="0"/>
                        </a:rPr>
                        <a:t>4</a:t>
                      </a:r>
                      <a:endParaRPr kumimoji="0" lang="vi-VN" sz="2600" b="0" i="0" u="none" strike="noStrike" cap="none" normalizeH="0" baseline="0" dirty="0" smtClean="0">
                        <a:ln>
                          <a:noFill/>
                        </a:ln>
                        <a:solidFill>
                          <a:srgbClr val="003366"/>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95023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a:latin typeface="Times New Roman" pitchFamily="18" charset="0"/>
                <a:cs typeface="Times New Roman" pitchFamily="18" charset="0"/>
              </a:rPr>
              <a:t>HOẠT ĐỘNG KHOA HỌC CÔNG NGHỆ </a:t>
            </a: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
        <p:nvSpPr>
          <p:cNvPr id="2" name="Rectangle 1"/>
          <p:cNvSpPr/>
          <p:nvPr/>
        </p:nvSpPr>
        <p:spPr>
          <a:xfrm>
            <a:off x="539552" y="1556792"/>
            <a:ext cx="7848872" cy="5293757"/>
          </a:xfrm>
          <a:prstGeom prst="rect">
            <a:avLst/>
          </a:prstGeom>
        </p:spPr>
        <p:txBody>
          <a:bodyPr wrap="square">
            <a:spAutoFit/>
          </a:bodyPr>
          <a:lstStyle/>
          <a:p>
            <a:pPr algn="just"/>
            <a:r>
              <a:rPr lang="vi-VN" sz="2600" dirty="0">
                <a:latin typeface="Times New Roman" pitchFamily="18" charset="0"/>
                <a:cs typeface="Times New Roman" pitchFamily="18" charset="0"/>
              </a:rPr>
              <a:t>Gắn kết với các tổ chức Khoa học - Công nghệ khác thông qua việc tham dự các hội thảo khoa học như: </a:t>
            </a:r>
            <a:endParaRPr lang="en-US" sz="2600" dirty="0" smtClean="0">
              <a:latin typeface="Times New Roman" pitchFamily="18" charset="0"/>
              <a:cs typeface="Times New Roman" pitchFamily="18" charset="0"/>
            </a:endParaRPr>
          </a:p>
          <a:p>
            <a:pPr marL="457200" indent="-457200" algn="just">
              <a:buFont typeface="Wingdings" pitchFamily="2" charset="2"/>
              <a:buChar char="§"/>
            </a:pPr>
            <a:r>
              <a:rPr lang="vi-VN" sz="2600" dirty="0" smtClean="0">
                <a:latin typeface="Times New Roman" pitchFamily="18" charset="0"/>
                <a:cs typeface="Times New Roman" pitchFamily="18" charset="0"/>
              </a:rPr>
              <a:t>Hội  </a:t>
            </a:r>
            <a:r>
              <a:rPr lang="vi-VN" sz="2600" dirty="0">
                <a:latin typeface="Times New Roman" pitchFamily="18" charset="0"/>
                <a:cs typeface="Times New Roman" pitchFamily="18" charset="0"/>
              </a:rPr>
              <a:t>nghị </a:t>
            </a:r>
            <a:r>
              <a:rPr lang="en-US" sz="2600" dirty="0" smtClean="0">
                <a:latin typeface="Times New Roman" pitchFamily="18" charset="0"/>
                <a:cs typeface="Times New Roman" pitchFamily="18" charset="0"/>
              </a:rPr>
              <a:t>KH KT -</a:t>
            </a:r>
            <a:r>
              <a:rPr lang="vi-VN"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CN </a:t>
            </a: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Toán </a:t>
            </a:r>
            <a:r>
              <a:rPr lang="vi-VN" sz="2600" dirty="0" smtClean="0">
                <a:latin typeface="Times New Roman" pitchFamily="18" charset="0"/>
                <a:cs typeface="Times New Roman" pitchFamily="18" charset="0"/>
              </a:rPr>
              <a:t>học </a:t>
            </a:r>
            <a:r>
              <a:rPr lang="en-US" sz="2600" dirty="0" smtClean="0">
                <a:latin typeface="Times New Roman" pitchFamily="18" charset="0"/>
                <a:cs typeface="Times New Roman" pitchFamily="18" charset="0"/>
              </a:rPr>
              <a:t>-</a:t>
            </a: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STEMCON 2018 (Trường </a:t>
            </a:r>
            <a:r>
              <a:rPr lang="en-US" sz="2600" dirty="0" smtClean="0">
                <a:latin typeface="Times New Roman" pitchFamily="18" charset="0"/>
                <a:cs typeface="Times New Roman" pitchFamily="18" charset="0"/>
              </a:rPr>
              <a:t>ĐH </a:t>
            </a:r>
            <a:r>
              <a:rPr lang="vi-VN" sz="2600" dirty="0" smtClean="0">
                <a:latin typeface="Times New Roman" pitchFamily="18" charset="0"/>
                <a:cs typeface="Times New Roman" pitchFamily="18" charset="0"/>
              </a:rPr>
              <a:t>bang </a:t>
            </a:r>
            <a:r>
              <a:rPr lang="vi-VN" sz="2600" dirty="0">
                <a:latin typeface="Times New Roman" pitchFamily="18" charset="0"/>
                <a:cs typeface="Times New Roman" pitchFamily="18" charset="0"/>
              </a:rPr>
              <a:t>Arizona Hoa Kỳ); </a:t>
            </a:r>
            <a:endParaRPr lang="en-US" sz="2600" dirty="0" smtClean="0">
              <a:latin typeface="Times New Roman" pitchFamily="18" charset="0"/>
              <a:cs typeface="Times New Roman" pitchFamily="18" charset="0"/>
            </a:endParaRPr>
          </a:p>
          <a:p>
            <a:pPr marL="457200" indent="-457200" algn="just">
              <a:buFont typeface="Wingdings" pitchFamily="2" charset="2"/>
              <a:buChar char="§"/>
            </a:pPr>
            <a:r>
              <a:rPr lang="vi-VN" sz="2600" dirty="0" smtClean="0">
                <a:latin typeface="Times New Roman" pitchFamily="18" charset="0"/>
                <a:cs typeface="Times New Roman" pitchFamily="18" charset="0"/>
              </a:rPr>
              <a:t>Thầy </a:t>
            </a:r>
            <a:r>
              <a:rPr lang="vi-VN" sz="2600" dirty="0">
                <a:latin typeface="Times New Roman" pitchFamily="18" charset="0"/>
                <a:cs typeface="Times New Roman" pitchFamily="18" charset="0"/>
              </a:rPr>
              <a:t>Phạm Hữu Lộc và Thầy Đinh Văn Đệ báo cáo tham luận tại Hội nghị quốc tế International Engineering and Technology Education (Trường Đại học Bách khoa Hà Nội); </a:t>
            </a:r>
            <a:endParaRPr lang="en-US" sz="2600" dirty="0" smtClean="0">
              <a:latin typeface="Times New Roman" pitchFamily="18" charset="0"/>
              <a:cs typeface="Times New Roman" pitchFamily="18" charset="0"/>
            </a:endParaRPr>
          </a:p>
          <a:p>
            <a:pPr marL="457200" indent="-457200" algn="just">
              <a:buFont typeface="Wingdings" pitchFamily="2" charset="2"/>
              <a:buChar char="§"/>
            </a:pPr>
            <a:r>
              <a:rPr lang="vi-VN" sz="2600" dirty="0" smtClean="0">
                <a:latin typeface="Times New Roman" pitchFamily="18" charset="0"/>
                <a:cs typeface="Times New Roman" pitchFamily="18" charset="0"/>
              </a:rPr>
              <a:t>Tham </a:t>
            </a:r>
            <a:r>
              <a:rPr lang="vi-VN" sz="2600" dirty="0">
                <a:latin typeface="Times New Roman" pitchFamily="18" charset="0"/>
                <a:cs typeface="Times New Roman" pitchFamily="18" charset="0"/>
              </a:rPr>
              <a:t>dự Hội thảo khoa học Smart City 360</a:t>
            </a:r>
            <a:r>
              <a:rPr lang="vi-VN" sz="2600" baseline="30000" dirty="0">
                <a:latin typeface="Times New Roman" pitchFamily="18" charset="0"/>
                <a:cs typeface="Times New Roman" pitchFamily="18" charset="0"/>
              </a:rPr>
              <a:t>0</a:t>
            </a:r>
            <a:r>
              <a:rPr lang="vi-VN" sz="2600" dirty="0">
                <a:latin typeface="Times New Roman" pitchFamily="18" charset="0"/>
                <a:cs typeface="Times New Roman" pitchFamily="18" charset="0"/>
              </a:rPr>
              <a:t> lần thứ II (Viện khoa học và công nghệ); </a:t>
            </a:r>
            <a:endParaRPr lang="en-US" sz="2600" dirty="0" smtClean="0">
              <a:latin typeface="Times New Roman" pitchFamily="18" charset="0"/>
              <a:cs typeface="Times New Roman" pitchFamily="18" charset="0"/>
            </a:endParaRPr>
          </a:p>
          <a:p>
            <a:pPr marL="457200" indent="-457200" algn="just">
              <a:buFont typeface="Wingdings" pitchFamily="2" charset="2"/>
              <a:buChar char="§"/>
            </a:pPr>
            <a:r>
              <a:rPr lang="en-US" sz="2600" dirty="0" smtClean="0">
                <a:latin typeface="Times New Roman" pitchFamily="18" charset="0"/>
                <a:cs typeface="Times New Roman" pitchFamily="18" charset="0"/>
              </a:rPr>
              <a:t>K</a:t>
            </a:r>
            <a:r>
              <a:rPr lang="vi-VN" sz="2600" dirty="0" smtClean="0">
                <a:latin typeface="Times New Roman" pitchFamily="18" charset="0"/>
                <a:cs typeface="Times New Roman" pitchFamily="18" charset="0"/>
              </a:rPr>
              <a:t>ết </a:t>
            </a:r>
            <a:r>
              <a:rPr lang="vi-VN" sz="2600" dirty="0">
                <a:latin typeface="Times New Roman" pitchFamily="18" charset="0"/>
                <a:cs typeface="Times New Roman" pitchFamily="18" charset="0"/>
              </a:rPr>
              <a:t>nối với Phòng kế hoạch và đầu tư (Tổng Lãnh sự quán Úc) qua hội thảo hợp tác công nghệ thông tin và truyền thông Việt Nam - Australia 2018</a:t>
            </a: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23131957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sz="2800" dirty="0">
                <a:latin typeface="Times New Roman" pitchFamily="18" charset="0"/>
                <a:cs typeface="Times New Roman" pitchFamily="18" charset="0"/>
              </a:rPr>
              <a:t>HOẠT ĐỘNG </a:t>
            </a:r>
            <a:r>
              <a:rPr lang="en-US" sz="2800" dirty="0" smtClean="0">
                <a:latin typeface="Times New Roman" pitchFamily="18" charset="0"/>
                <a:cs typeface="Times New Roman" pitchFamily="18" charset="0"/>
              </a:rPr>
              <a:t>HỢP TÁC QUỐC TÊ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4" name="Table Placeholder 3"/>
          <p:cNvGraphicFramePr>
            <a:graphicFrameLocks noGrp="1"/>
          </p:cNvGraphicFramePr>
          <p:nvPr>
            <p:ph type="tbl" idx="1"/>
            <p:extLst>
              <p:ext uri="{D42A27DB-BD31-4B8C-83A1-F6EECF244321}">
                <p14:modId xmlns:p14="http://schemas.microsoft.com/office/powerpoint/2010/main" val="293659288"/>
              </p:ext>
            </p:extLst>
          </p:nvPr>
        </p:nvGraphicFramePr>
        <p:xfrm>
          <a:off x="683568" y="1628800"/>
          <a:ext cx="7848872" cy="4248472"/>
        </p:xfrm>
        <a:graphic>
          <a:graphicData uri="http://schemas.openxmlformats.org/drawingml/2006/table">
            <a:tbl>
              <a:tblPr firstRow="1" bandRow="1">
                <a:tableStyleId>{5C22544A-7EE6-4342-B048-85BDC9FD1C3A}</a:tableStyleId>
              </a:tblPr>
              <a:tblGrid>
                <a:gridCol w="1584176"/>
                <a:gridCol w="6264696"/>
              </a:tblGrid>
              <a:tr h="648072">
                <a:tc>
                  <a:txBody>
                    <a:bodyPr/>
                    <a:lstStyle/>
                    <a:p>
                      <a:pPr algn="ctr"/>
                      <a:r>
                        <a:rPr lang="en-US" sz="2600" dirty="0" smtClean="0">
                          <a:latin typeface="Times New Roman" pitchFamily="18" charset="0"/>
                          <a:cs typeface="Times New Roman" pitchFamily="18" charset="0"/>
                        </a:rPr>
                        <a:t>NƯỚC</a:t>
                      </a:r>
                      <a:endParaRPr lang="en-US" sz="2600" dirty="0">
                        <a:latin typeface="Times New Roman" pitchFamily="18" charset="0"/>
                        <a:cs typeface="Times New Roman" pitchFamily="18" charset="0"/>
                      </a:endParaRPr>
                    </a:p>
                  </a:txBody>
                  <a:tcPr anchor="ctr"/>
                </a:tc>
                <a:tc>
                  <a:txBody>
                    <a:bodyPr/>
                    <a:lstStyle/>
                    <a:p>
                      <a:pPr algn="ctr"/>
                      <a:r>
                        <a:rPr lang="en-US" sz="2600" dirty="0" smtClean="0">
                          <a:latin typeface="Times New Roman" pitchFamily="18" charset="0"/>
                          <a:cs typeface="Times New Roman" pitchFamily="18" charset="0"/>
                        </a:rPr>
                        <a:t>HOẠT</a:t>
                      </a:r>
                      <a:r>
                        <a:rPr lang="en-US" sz="2600" baseline="0" dirty="0" smtClean="0">
                          <a:latin typeface="Times New Roman" pitchFamily="18" charset="0"/>
                          <a:cs typeface="Times New Roman" pitchFamily="18" charset="0"/>
                        </a:rPr>
                        <a:t> ĐỘNG</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Hàn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Quốc</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Ký</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bản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ghi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nhớ</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Tổ</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chức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Hội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thảo</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Nhận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tài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trợ</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chương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trình</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học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bổng</a:t>
                      </a:r>
                      <a:r>
                        <a:rPr lang="en-US" sz="2600" baseline="0" dirty="0" smtClean="0">
                          <a:latin typeface="Times New Roman" pitchFamily="18" charset="0"/>
                          <a:cs typeface="Times New Roman" pitchFamily="18" charset="0"/>
                        </a:rPr>
                        <a:t> GKS for ASEAN</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Pháp</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Thực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hiện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đoạn</a:t>
                      </a:r>
                      <a:r>
                        <a:rPr lang="en-US" sz="2600" baseline="0" dirty="0" smtClean="0">
                          <a:latin typeface="Times New Roman" pitchFamily="18" charset="0"/>
                          <a:cs typeface="Times New Roman" pitchFamily="18" charset="0"/>
                        </a:rPr>
                        <a:t> 2 </a:t>
                      </a:r>
                      <a:r>
                        <a:rPr lang="en-US" sz="2600" baseline="0" dirty="0" err="1" smtClean="0">
                          <a:latin typeface="Times New Roman" pitchFamily="18" charset="0"/>
                          <a:cs typeface="Times New Roman" pitchFamily="18" charset="0"/>
                        </a:rPr>
                        <a:t>của</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dự</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án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Thợ</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Điện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xanh</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Thực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hiện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đoạn</a:t>
                      </a:r>
                      <a:r>
                        <a:rPr lang="en-US" sz="2600" baseline="0" dirty="0" smtClean="0">
                          <a:latin typeface="Times New Roman" pitchFamily="18" charset="0"/>
                          <a:cs typeface="Times New Roman" pitchFamily="18" charset="0"/>
                        </a:rPr>
                        <a:t> 2 </a:t>
                      </a:r>
                      <a:r>
                        <a:rPr lang="en-US" sz="2600" baseline="0" dirty="0" err="1" smtClean="0">
                          <a:latin typeface="Times New Roman" pitchFamily="18" charset="0"/>
                          <a:cs typeface="Times New Roman" pitchFamily="18" charset="0"/>
                        </a:rPr>
                        <a:t>của</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dự</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án</a:t>
                      </a:r>
                      <a:r>
                        <a:rPr lang="en-US" sz="2600" baseline="0" dirty="0" smtClean="0">
                          <a:latin typeface="Times New Roman" pitchFamily="18" charset="0"/>
                          <a:cs typeface="Times New Roman" pitchFamily="18" charset="0"/>
                        </a:rPr>
                        <a:t> ESF</a:t>
                      </a:r>
                      <a:endParaRPr lang="en-US" sz="2600" dirty="0">
                        <a:latin typeface="Times New Roman" pitchFamily="18" charset="0"/>
                        <a:cs typeface="Times New Roman" pitchFamily="18" charset="0"/>
                      </a:endParaRPr>
                    </a:p>
                  </a:txBody>
                  <a:tcPr anchor="ctr"/>
                </a:tc>
              </a:tr>
              <a:tr h="643840">
                <a:tc>
                  <a:txBody>
                    <a:bodyPr/>
                    <a:lstStyle/>
                    <a:p>
                      <a:r>
                        <a:rPr lang="en-US" sz="2600" dirty="0" err="1" smtClean="0">
                          <a:latin typeface="Times New Roman" pitchFamily="18" charset="0"/>
                          <a:cs typeface="Times New Roman" pitchFamily="18" charset="0"/>
                        </a:rPr>
                        <a:t>Nhật</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luận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hợp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tác</a:t>
                      </a:r>
                      <a:endParaRPr lang="en-US" sz="2600" baseline="0" dirty="0" smtClean="0">
                        <a:latin typeface="Times New Roman" pitchFamily="18" charset="0"/>
                        <a:cs typeface="Times New Roman" pitchFamily="18" charset="0"/>
                      </a:endParaRPr>
                    </a:p>
                  </a:txBody>
                  <a:tcPr anchor="ctr"/>
                </a:tc>
              </a:tr>
            </a:tbl>
          </a:graphicData>
        </a:graphic>
      </p:graphicFrame>
    </p:spTree>
    <p:extLst>
      <p:ext uri="{BB962C8B-B14F-4D97-AF65-F5344CB8AC3E}">
        <p14:creationId xmlns:p14="http://schemas.microsoft.com/office/powerpoint/2010/main" val="18466710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sz="2800" dirty="0">
                <a:latin typeface="Times New Roman" pitchFamily="18" charset="0"/>
                <a:cs typeface="Times New Roman" pitchFamily="18" charset="0"/>
              </a:rPr>
              <a:t>HOẠT ĐỘNG </a:t>
            </a:r>
            <a:r>
              <a:rPr lang="en-US" sz="2800" dirty="0" smtClean="0">
                <a:latin typeface="Times New Roman" pitchFamily="18" charset="0"/>
                <a:cs typeface="Times New Roman" pitchFamily="18" charset="0"/>
              </a:rPr>
              <a:t>HỢP TÁC QUỐC TÊ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graphicFrame>
        <p:nvGraphicFramePr>
          <p:cNvPr id="4" name="Table Placeholder 3"/>
          <p:cNvGraphicFramePr>
            <a:graphicFrameLocks noGrp="1"/>
          </p:cNvGraphicFramePr>
          <p:nvPr>
            <p:ph type="tbl" idx="1"/>
            <p:extLst>
              <p:ext uri="{D42A27DB-BD31-4B8C-83A1-F6EECF244321}">
                <p14:modId xmlns:p14="http://schemas.microsoft.com/office/powerpoint/2010/main" val="2617884619"/>
              </p:ext>
            </p:extLst>
          </p:nvPr>
        </p:nvGraphicFramePr>
        <p:xfrm>
          <a:off x="683568" y="1628800"/>
          <a:ext cx="7848872" cy="5076760"/>
        </p:xfrm>
        <a:graphic>
          <a:graphicData uri="http://schemas.openxmlformats.org/drawingml/2006/table">
            <a:tbl>
              <a:tblPr firstRow="1" bandRow="1">
                <a:tableStyleId>{5C22544A-7EE6-4342-B048-85BDC9FD1C3A}</a:tableStyleId>
              </a:tblPr>
              <a:tblGrid>
                <a:gridCol w="1584176"/>
                <a:gridCol w="6264696"/>
              </a:tblGrid>
              <a:tr h="648072">
                <a:tc>
                  <a:txBody>
                    <a:bodyPr/>
                    <a:lstStyle/>
                    <a:p>
                      <a:pPr algn="ctr"/>
                      <a:r>
                        <a:rPr lang="en-US" sz="2600" dirty="0" smtClean="0">
                          <a:latin typeface="Times New Roman" pitchFamily="18" charset="0"/>
                          <a:cs typeface="Times New Roman" pitchFamily="18" charset="0"/>
                        </a:rPr>
                        <a:t>NƯỚC</a:t>
                      </a:r>
                      <a:endParaRPr lang="en-US" sz="2600" dirty="0">
                        <a:latin typeface="Times New Roman" pitchFamily="18" charset="0"/>
                        <a:cs typeface="Times New Roman" pitchFamily="18" charset="0"/>
                      </a:endParaRPr>
                    </a:p>
                  </a:txBody>
                  <a:tcPr anchor="ctr"/>
                </a:tc>
                <a:tc>
                  <a:txBody>
                    <a:bodyPr/>
                    <a:lstStyle/>
                    <a:p>
                      <a:pPr algn="ctr"/>
                      <a:r>
                        <a:rPr lang="en-US" sz="2600" dirty="0" smtClean="0">
                          <a:latin typeface="Times New Roman" pitchFamily="18" charset="0"/>
                          <a:cs typeface="Times New Roman" pitchFamily="18" charset="0"/>
                        </a:rPr>
                        <a:t>HOẠT</a:t>
                      </a:r>
                      <a:r>
                        <a:rPr lang="en-US" sz="2600" baseline="0" dirty="0" smtClean="0">
                          <a:latin typeface="Times New Roman" pitchFamily="18" charset="0"/>
                          <a:cs typeface="Times New Roman" pitchFamily="18" charset="0"/>
                        </a:rPr>
                        <a:t> ĐỘNG</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Hoa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Kỳ</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Học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bổng</a:t>
                      </a:r>
                      <a:r>
                        <a:rPr lang="en-US" sz="2600" baseline="0" dirty="0" smtClean="0">
                          <a:latin typeface="Times New Roman" pitchFamily="18" charset="0"/>
                          <a:cs typeface="Times New Roman" pitchFamily="18" charset="0"/>
                        </a:rPr>
                        <a:t> HEEAP 2017</a:t>
                      </a:r>
                    </a:p>
                    <a:p>
                      <a:pPr marL="457200" indent="-457200">
                        <a:buFontTx/>
                        <a:buChar char="-"/>
                      </a:pPr>
                      <a:r>
                        <a:rPr lang="en-US" sz="2600" baseline="0" dirty="0" err="1" smtClean="0">
                          <a:latin typeface="Times New Roman" pitchFamily="18" charset="0"/>
                          <a:cs typeface="Times New Roman" pitchFamily="18" charset="0"/>
                        </a:rPr>
                        <a:t>Phối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hợp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tổ</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chức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Hội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nghị</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Quốc</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tế</a:t>
                      </a:r>
                      <a:r>
                        <a:rPr lang="en-US" sz="2600" baseline="0" dirty="0" smtClean="0">
                          <a:latin typeface="Times New Roman" pitchFamily="18" charset="0"/>
                          <a:cs typeface="Times New Roman" pitchFamily="18" charset="0"/>
                        </a:rPr>
                        <a:t> ICSS2018</a:t>
                      </a:r>
                      <a:endParaRPr lang="en-US" sz="2600" dirty="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Phần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Lan</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Hoàn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thành</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đoạn</a:t>
                      </a:r>
                      <a:r>
                        <a:rPr lang="en-US" sz="2600" baseline="0" dirty="0" smtClean="0">
                          <a:latin typeface="Times New Roman" pitchFamily="18" charset="0"/>
                          <a:cs typeface="Times New Roman" pitchFamily="18" charset="0"/>
                        </a:rPr>
                        <a:t> 1 </a:t>
                      </a:r>
                      <a:r>
                        <a:rPr lang="en-US" sz="2600" baseline="0" dirty="0" err="1" smtClean="0">
                          <a:latin typeface="Times New Roman" pitchFamily="18" charset="0"/>
                          <a:cs typeface="Times New Roman" pitchFamily="18" charset="0"/>
                        </a:rPr>
                        <a:t>của</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dự</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án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Trung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tâm</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Đào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thang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máy</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thang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cuốn</a:t>
                      </a:r>
                      <a:endParaRPr lang="en-US" sz="2600" baseline="0" dirty="0" smtClean="0">
                        <a:latin typeface="Times New Roman" pitchFamily="18" charset="0"/>
                        <a:cs typeface="Times New Roman" pitchFamily="18" charset="0"/>
                      </a:endParaRPr>
                    </a:p>
                  </a:txBody>
                  <a:tcPr anchor="ctr"/>
                </a:tc>
              </a:tr>
              <a:tr h="370840">
                <a:tc>
                  <a:txBody>
                    <a:bodyPr/>
                    <a:lstStyle/>
                    <a:p>
                      <a:r>
                        <a:rPr lang="en-US" sz="2600" dirty="0" err="1" smtClean="0">
                          <a:latin typeface="Times New Roman" pitchFamily="18" charset="0"/>
                          <a:cs typeface="Times New Roman" pitchFamily="18" charset="0"/>
                        </a:rPr>
                        <a:t>Đức</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Tài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trợ</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viên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phương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pháp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đào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và</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chuyển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giao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công</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nghệ</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Báo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cáo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tại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Hội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KH </a:t>
                      </a:r>
                      <a:r>
                        <a:rPr lang="en-US" sz="2600" baseline="0" dirty="0" err="1" smtClean="0">
                          <a:latin typeface="Times New Roman" pitchFamily="18" charset="0"/>
                          <a:cs typeface="Times New Roman" pitchFamily="18" charset="0"/>
                        </a:rPr>
                        <a:t>cấp</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Trường</a:t>
                      </a:r>
                      <a:endParaRPr lang="en-US" sz="2600" baseline="0" dirty="0" smtClean="0">
                        <a:latin typeface="Times New Roman" pitchFamily="18" charset="0"/>
                        <a:cs typeface="Times New Roman" pitchFamily="18" charset="0"/>
                      </a:endParaRPr>
                    </a:p>
                    <a:p>
                      <a:pPr marL="457200" indent="-457200">
                        <a:buFontTx/>
                        <a:buChar char="-"/>
                      </a:pPr>
                      <a:r>
                        <a:rPr lang="en-US" sz="2600" baseline="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luận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với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cơ</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quan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khảo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thí</a:t>
                      </a:r>
                      <a:r>
                        <a:rPr lang="en-US" sz="2600" baseline="0" dirty="0" smtClean="0">
                          <a:latin typeface="Times New Roman" pitchFamily="18" charset="0"/>
                          <a:cs typeface="Times New Roman" pitchFamily="18" charset="0"/>
                        </a:rPr>
                        <a:t> TELC</a:t>
                      </a:r>
                      <a:endParaRPr lang="en-US" sz="2600" dirty="0">
                        <a:latin typeface="Times New Roman" pitchFamily="18" charset="0"/>
                        <a:cs typeface="Times New Roman" pitchFamily="18" charset="0"/>
                      </a:endParaRPr>
                    </a:p>
                  </a:txBody>
                  <a:tcPr anchor="ctr"/>
                </a:tc>
              </a:tr>
              <a:tr h="588208">
                <a:tc>
                  <a:txBody>
                    <a:bodyPr/>
                    <a:lstStyle/>
                    <a:p>
                      <a:r>
                        <a:rPr lang="en-US" sz="2600" dirty="0" err="1" smtClean="0">
                          <a:latin typeface="Times New Roman" pitchFamily="18" charset="0"/>
                          <a:cs typeface="Times New Roman" pitchFamily="18" charset="0"/>
                        </a:rPr>
                        <a:t>Anh</a:t>
                      </a:r>
                      <a:endParaRPr lang="en-US" sz="2600" dirty="0">
                        <a:latin typeface="Times New Roman" pitchFamily="18" charset="0"/>
                        <a:cs typeface="Times New Roman" pitchFamily="18" charset="0"/>
                      </a:endParaRPr>
                    </a:p>
                  </a:txBody>
                  <a:tcPr anchor="ctr"/>
                </a:tc>
                <a:tc>
                  <a:txBody>
                    <a:bodyPr/>
                    <a:lstStyle/>
                    <a:p>
                      <a:pPr marL="457200" indent="-457200">
                        <a:buFontTx/>
                        <a:buChar char="-"/>
                      </a:pPr>
                      <a:r>
                        <a:rPr lang="en-US" sz="2600" dirty="0" err="1" smtClean="0">
                          <a:latin typeface="Times New Roman" pitchFamily="18" charset="0"/>
                          <a:cs typeface="Times New Roman" pitchFamily="18" charset="0"/>
                        </a:rPr>
                        <a:t>Thảo</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luận</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với</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tổ</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chức</a:t>
                      </a:r>
                      <a:r>
                        <a:rPr lang="en-US" sz="2600" baseline="0" dirty="0" smtClean="0">
                          <a:latin typeface="Times New Roman" pitchFamily="18" charset="0"/>
                          <a:cs typeface="Times New Roman" pitchFamily="18" charset="0"/>
                        </a:rPr>
                        <a:t> GDNN </a:t>
                      </a:r>
                      <a:r>
                        <a:rPr lang="en-US" sz="2600" baseline="0" dirty="0" err="1" smtClean="0">
                          <a:latin typeface="Times New Roman" pitchFamily="18" charset="0"/>
                          <a:cs typeface="Times New Roman" pitchFamily="18" charset="0"/>
                        </a:rPr>
                        <a:t>Anh</a:t>
                      </a:r>
                      <a:r>
                        <a:rPr lang="en-US" sz="2600" baseline="0" dirty="0" smtClean="0">
                          <a:latin typeface="Times New Roman" pitchFamily="18" charset="0"/>
                          <a:cs typeface="Times New Roman" pitchFamily="18" charset="0"/>
                        </a:rPr>
                        <a:t> </a:t>
                      </a:r>
                      <a:r>
                        <a:rPr lang="en-US" sz="2600" baseline="0" dirty="0" err="1" smtClean="0">
                          <a:latin typeface="Times New Roman" pitchFamily="18" charset="0"/>
                          <a:cs typeface="Times New Roman" pitchFamily="18" charset="0"/>
                        </a:rPr>
                        <a:t>Quốc</a:t>
                      </a:r>
                      <a:endParaRPr lang="en-US" sz="2600" baseline="0" dirty="0" smtClean="0">
                        <a:latin typeface="Times New Roman" pitchFamily="18" charset="0"/>
                        <a:cs typeface="Times New Roman" pitchFamily="18" charset="0"/>
                      </a:endParaRPr>
                    </a:p>
                  </a:txBody>
                  <a:tcPr anchor="ctr"/>
                </a:tc>
              </a:tr>
            </a:tbl>
          </a:graphicData>
        </a:graphic>
      </p:graphicFrame>
    </p:spTree>
    <p:extLst>
      <p:ext uri="{BB962C8B-B14F-4D97-AF65-F5344CB8AC3E}">
        <p14:creationId xmlns:p14="http://schemas.microsoft.com/office/powerpoint/2010/main" val="33244735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179512" y="2708920"/>
            <a:ext cx="5687888" cy="2701280"/>
          </a:xfrm>
        </p:spPr>
        <p:txBody>
          <a:bodyPr/>
          <a:lstStyle/>
          <a:p>
            <a:pPr algn="ctr">
              <a:lnSpc>
                <a:spcPct val="125000"/>
              </a:lnSpc>
            </a:pPr>
            <a:r>
              <a:rPr lang="vi-VN" sz="3600" dirty="0">
                <a:solidFill>
                  <a:srgbClr val="FF0000"/>
                </a:solidFill>
                <a:latin typeface="Times New Roman" pitchFamily="18" charset="0"/>
                <a:cs typeface="Times New Roman" pitchFamily="18" charset="0"/>
              </a:rPr>
              <a:t>ĐÁNH GIÁ </a:t>
            </a:r>
            <a:r>
              <a:rPr lang="vi-VN" sz="3600" dirty="0" smtClean="0">
                <a:solidFill>
                  <a:srgbClr val="FF0000"/>
                </a:solidFill>
                <a:latin typeface="Times New Roman" pitchFamily="18" charset="0"/>
                <a:cs typeface="Times New Roman" pitchFamily="18" charset="0"/>
              </a:rPr>
              <a:t>HOẠT </a:t>
            </a:r>
            <a:r>
              <a:rPr lang="vi-VN" sz="3600" dirty="0">
                <a:solidFill>
                  <a:srgbClr val="FF0000"/>
                </a:solidFill>
                <a:latin typeface="Times New Roman" pitchFamily="18" charset="0"/>
                <a:cs typeface="Times New Roman" pitchFamily="18" charset="0"/>
              </a:rPr>
              <a:t>ĐỘNG </a:t>
            </a:r>
            <a:r>
              <a:rPr lang="en-US" sz="3600" dirty="0">
                <a:solidFill>
                  <a:srgbClr val="FF0000"/>
                </a:solidFill>
                <a:latin typeface="Times New Roman" pitchFamily="18" charset="0"/>
                <a:cs typeface="Times New Roman" pitchFamily="18" charset="0"/>
              </a:rPr>
              <a:t>KHCN</a:t>
            </a:r>
            <a:r>
              <a:rPr lang="vi-VN" sz="3600" dirty="0">
                <a:solidFill>
                  <a:srgbClr val="FF0000"/>
                </a:solidFill>
                <a:latin typeface="Times New Roman" pitchFamily="18" charset="0"/>
                <a:cs typeface="Times New Roman" pitchFamily="18" charset="0"/>
              </a:rPr>
              <a:t> </a:t>
            </a:r>
            <a:r>
              <a:rPr lang="en-US" sz="3600" dirty="0" smtClean="0">
                <a:solidFill>
                  <a:srgbClr val="FF0000"/>
                </a:solidFill>
                <a:latin typeface="Times New Roman" pitchFamily="18" charset="0"/>
                <a:cs typeface="Times New Roman" pitchFamily="18" charset="0"/>
              </a:rPr>
              <a:t>VÀ</a:t>
            </a:r>
            <a:r>
              <a:rPr lang="vi-VN" sz="3600" dirty="0" smtClean="0">
                <a:solidFill>
                  <a:srgbClr val="FF0000"/>
                </a:solidFill>
                <a:latin typeface="Times New Roman" pitchFamily="18" charset="0"/>
                <a:cs typeface="Times New Roman" pitchFamily="18" charset="0"/>
              </a:rPr>
              <a:t> </a:t>
            </a:r>
            <a:r>
              <a:rPr lang="en-US" sz="3600" dirty="0">
                <a:solidFill>
                  <a:srgbClr val="FF0000"/>
                </a:solidFill>
                <a:latin typeface="Times New Roman" pitchFamily="18" charset="0"/>
                <a:cs typeface="Times New Roman" pitchFamily="18" charset="0"/>
              </a:rPr>
              <a:t>HTQT</a:t>
            </a:r>
            <a:r>
              <a:rPr lang="vi-VN" sz="3600" dirty="0">
                <a:solidFill>
                  <a:srgbClr val="FF0000"/>
                </a:solidFill>
                <a:latin typeface="Times New Roman" pitchFamily="18" charset="0"/>
                <a:cs typeface="Times New Roman" pitchFamily="18" charset="0"/>
              </a:rPr>
              <a:t> </a:t>
            </a:r>
            <a:r>
              <a:rPr lang="en-US" sz="3600" dirty="0" smtClean="0">
                <a:solidFill>
                  <a:srgbClr val="FF0000"/>
                </a:solidFill>
                <a:latin typeface="Times New Roman" pitchFamily="18" charset="0"/>
                <a:cs typeface="Times New Roman" pitchFamily="18" charset="0"/>
              </a:rPr>
              <a:t/>
            </a:r>
            <a:br>
              <a:rPr lang="en-US" sz="3600" dirty="0" smtClean="0">
                <a:solidFill>
                  <a:srgbClr val="FF0000"/>
                </a:solidFill>
                <a:latin typeface="Times New Roman" pitchFamily="18" charset="0"/>
                <a:cs typeface="Times New Roman" pitchFamily="18" charset="0"/>
              </a:rPr>
            </a:br>
            <a:r>
              <a:rPr lang="en-US" sz="3600" dirty="0" smtClean="0">
                <a:solidFill>
                  <a:srgbClr val="FF0000"/>
                </a:solidFill>
                <a:latin typeface="Times New Roman" pitchFamily="18" charset="0"/>
                <a:cs typeface="Times New Roman" pitchFamily="18" charset="0"/>
              </a:rPr>
              <a:t>NĂM </a:t>
            </a:r>
            <a:r>
              <a:rPr lang="en-US" sz="3600" dirty="0">
                <a:solidFill>
                  <a:srgbClr val="FF0000"/>
                </a:solidFill>
                <a:latin typeface="Times New Roman" pitchFamily="18" charset="0"/>
                <a:cs typeface="Times New Roman" pitchFamily="18" charset="0"/>
              </a:rPr>
              <a:t>HỌC 2017-2018</a:t>
            </a:r>
            <a:endParaRPr lang="vi-VN" sz="3600" dirty="0">
              <a:solidFill>
                <a:srgbClr val="FF0000"/>
              </a:solidFill>
              <a:latin typeface="Times New Roman" pitchFamily="18" charset="0"/>
              <a:cs typeface="Times New Roman" pitchFamily="18"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5496" y="188640"/>
            <a:ext cx="1782475" cy="92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3167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842801"/>
          </a:xfrm>
          <a:prstGeom prst="rect">
            <a:avLst/>
          </a:prstGeom>
        </p:spPr>
        <p:txBody>
          <a:bodyPr wrap="square">
            <a:spAutoFit/>
          </a:bodyPr>
          <a:lstStyle/>
          <a:p>
            <a:pPr marL="457200" lvl="0" indent="-457200" algn="just">
              <a:lnSpc>
                <a:spcPct val="114000"/>
              </a:lnSpc>
              <a:spcAft>
                <a:spcPts val="600"/>
              </a:spcAft>
              <a:buFont typeface="Wingdings" pitchFamily="2" charset="2"/>
              <a:buChar char="v"/>
            </a:pPr>
            <a:r>
              <a:rPr lang="en-US" sz="2800" b="1" dirty="0" err="1" smtClean="0">
                <a:latin typeface="Times New Roman" pitchFamily="18" charset="0"/>
                <a:cs typeface="Times New Roman" pitchFamily="18" charset="0"/>
              </a:rPr>
              <a:t>Thuận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lợi</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algn="just">
              <a:lnSpc>
                <a:spcPct val="114000"/>
              </a:lnSpc>
              <a:spcAft>
                <a:spcPts val="600"/>
              </a:spcAft>
            </a:pP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Nhà trường đặc biệt chú trọng kết hợp nghiên cứu khoa học với đào tạo, mục tiêu duyệt đề tài phải xuất phát từ thực tế cần tăng thêm mô hình, học cụ giảng dạy, cải tiến phương pháp giảng dạy cũng như các biện pháp quản lý Nhà trường nhằm nâng cao chất lượng dạy và học. </a:t>
            </a:r>
            <a:endParaRPr lang="en-US" sz="2600" dirty="0">
              <a:latin typeface="Times New Roman" pitchFamily="18" charset="0"/>
              <a:cs typeface="Times New Roman" pitchFamily="18" charset="0"/>
            </a:endParaRPr>
          </a:p>
          <a:p>
            <a:pPr algn="just">
              <a:lnSpc>
                <a:spcPct val="114000"/>
              </a:lnSpc>
            </a:pPr>
            <a:r>
              <a:rPr lang="vi-VN" sz="2600" dirty="0">
                <a:latin typeface="Times New Roman" pitchFamily="18" charset="0"/>
                <a:cs typeface="Times New Roman" pitchFamily="18" charset="0"/>
              </a:rPr>
              <a:t>- Trường đã xây dựng và triển khai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 </a:t>
            </a:r>
            <a:r>
              <a:rPr lang="vi-VN" sz="2600" dirty="0">
                <a:latin typeface="Times New Roman" pitchFamily="18" charset="0"/>
                <a:cs typeface="Times New Roman" pitchFamily="18" charset="0"/>
              </a:rPr>
              <a:t>mỗi năm hai đợt (thời gian triển khai tùy vào tình hình thực tế) nhằm giải quyết kịp thời những vấn đề cấp bách trong công tác dạy - học</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6761496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2373086"/>
          </a:xfrm>
          <a:prstGeom prst="rect">
            <a:avLst/>
          </a:prstGeom>
        </p:spPr>
        <p:txBody>
          <a:bodyPr wrap="square">
            <a:spAutoFit/>
          </a:bodyPr>
          <a:lstStyle/>
          <a:p>
            <a:pPr algn="just">
              <a:lnSpc>
                <a:spcPct val="114000"/>
              </a:lnSpc>
            </a:pP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Trường đã xây dựng quy định cụ thể hướng dẫn quy trình  thực hiện các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a:t>
            </a:r>
            <a:r>
              <a:rPr lang="vi-VN" sz="2600" dirty="0">
                <a:latin typeface="Times New Roman" pitchFamily="18" charset="0"/>
                <a:cs typeface="Times New Roman" pitchFamily="18" charset="0"/>
              </a:rPr>
              <a:t>, đã chủ động trong việc sử dụng nguồn ngân sách Nhà nước dành cho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 </a:t>
            </a:r>
            <a:r>
              <a:rPr lang="vi-VN" sz="2600" dirty="0">
                <a:latin typeface="Times New Roman" pitchFamily="18" charset="0"/>
                <a:cs typeface="Times New Roman" pitchFamily="18" charset="0"/>
              </a:rPr>
              <a:t>và  có chế độ kịp thời khen thưởng cá nhân, tập thể đạt thành tích tốt trong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6"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830546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3930500"/>
          </a:xfrm>
          <a:prstGeom prst="rect">
            <a:avLst/>
          </a:prstGeom>
        </p:spPr>
        <p:txBody>
          <a:bodyPr wrap="square">
            <a:spAutoFit/>
          </a:bodyPr>
          <a:lstStyle/>
          <a:p>
            <a:pPr marL="457200" lvl="0" indent="-457200" algn="just">
              <a:lnSpc>
                <a:spcPct val="114000"/>
              </a:lnSpc>
              <a:spcAft>
                <a:spcPts val="600"/>
              </a:spcAft>
              <a:buFont typeface="Wingdings" pitchFamily="2" charset="2"/>
              <a:buChar char="v"/>
            </a:pPr>
            <a:r>
              <a:rPr lang="en-US" sz="2800" b="1" dirty="0" err="1" smtClean="0">
                <a:latin typeface="Times New Roman" pitchFamily="18" charset="0"/>
                <a:cs typeface="Times New Roman" pitchFamily="18" charset="0"/>
              </a:rPr>
              <a:t>Hạn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chế</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algn="just">
              <a:lnSpc>
                <a:spcPct val="114000"/>
              </a:lnSpc>
              <a:spcAft>
                <a:spcPts val="600"/>
              </a:spcAft>
            </a:pPr>
            <a:r>
              <a:rPr lang="vi-VN" sz="2600" dirty="0">
                <a:latin typeface="Times New Roman" pitchFamily="18" charset="0"/>
                <a:cs typeface="Times New Roman" pitchFamily="18" charset="0"/>
              </a:rPr>
              <a:t>- Trường đã chủ động trong việc sử dụng nguồn ngân sách Nhà nước dành cho hoạt động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 </a:t>
            </a:r>
            <a:r>
              <a:rPr lang="vi-VN" sz="2600" dirty="0">
                <a:latin typeface="Times New Roman" pitchFamily="18" charset="0"/>
                <a:cs typeface="Times New Roman" pitchFamily="18" charset="0"/>
              </a:rPr>
              <a:t>nhưng chưa đến 1% ngân sách. Ngoài ra, Trường chưa áp dụng triệt để hoạt động có đề tài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t>
            </a:r>
            <a:r>
              <a:rPr lang="vi-VN" sz="2600" dirty="0" smtClean="0">
                <a:latin typeface="Times New Roman" pitchFamily="18" charset="0"/>
                <a:cs typeface="Times New Roman" pitchFamily="18" charset="0"/>
              </a:rPr>
              <a:t>CN </a:t>
            </a:r>
            <a:r>
              <a:rPr lang="vi-VN" sz="2600" dirty="0">
                <a:latin typeface="Times New Roman" pitchFamily="18" charset="0"/>
                <a:cs typeface="Times New Roman" pitchFamily="18" charset="0"/>
              </a:rPr>
              <a:t>vào tiêu chí xét danh hiệu thi đua cá nhân và tập thể hàng năm.</a:t>
            </a:r>
            <a:endParaRPr lang="en-US" sz="2600" dirty="0">
              <a:latin typeface="Times New Roman" pitchFamily="18" charset="0"/>
              <a:cs typeface="Times New Roman" pitchFamily="18" charset="0"/>
            </a:endParaRPr>
          </a:p>
          <a:p>
            <a:pPr algn="just">
              <a:lnSpc>
                <a:spcPct val="114000"/>
              </a:lnSpc>
              <a:spcAft>
                <a:spcPts val="600"/>
              </a:spcAft>
            </a:pPr>
            <a:r>
              <a:rPr lang="vi-VN" sz="2600" dirty="0">
                <a:latin typeface="Times New Roman" pitchFamily="18" charset="0"/>
                <a:cs typeface="Times New Roman" pitchFamily="18" charset="0"/>
              </a:rPr>
              <a:t>- Quy mô của các đề tài chỉ ứng dụng ở cấp trường và cấp thành phố</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0033546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3018199"/>
          </a:xfrm>
          <a:prstGeom prst="rect">
            <a:avLst/>
          </a:prstGeom>
        </p:spPr>
        <p:txBody>
          <a:bodyPr wrap="square">
            <a:spAutoFit/>
          </a:bodyPr>
          <a:lstStyle/>
          <a:p>
            <a:pPr marL="457200" lvl="0" indent="-457200" algn="just">
              <a:lnSpc>
                <a:spcPct val="114000"/>
              </a:lnSpc>
              <a:spcAft>
                <a:spcPts val="600"/>
              </a:spcAft>
              <a:buFont typeface="Wingdings" pitchFamily="2" charset="2"/>
              <a:buChar char="v"/>
            </a:pPr>
            <a:r>
              <a:rPr lang="en-US" sz="2800" b="1" dirty="0" err="1" smtClean="0">
                <a:latin typeface="Times New Roman" pitchFamily="18" charset="0"/>
                <a:cs typeface="Times New Roman" pitchFamily="18" charset="0"/>
              </a:rPr>
              <a:t>Hạn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chế</a:t>
            </a:r>
            <a:r>
              <a:rPr lang="en-US" sz="2800" b="1" dirty="0" smtClean="0">
                <a:latin typeface="Times New Roman" pitchFamily="18" charset="0"/>
                <a:cs typeface="Times New Roman" pitchFamily="18" charset="0"/>
              </a:rPr>
              <a:t>:</a:t>
            </a:r>
            <a:endParaRPr lang="en-US" sz="2800" b="1" dirty="0">
              <a:latin typeface="Times New Roman" pitchFamily="18" charset="0"/>
              <a:cs typeface="Times New Roman" pitchFamily="18" charset="0"/>
            </a:endParaRPr>
          </a:p>
          <a:p>
            <a:pPr algn="just">
              <a:lnSpc>
                <a:spcPct val="114000"/>
              </a:lnSpc>
              <a:spcAft>
                <a:spcPts val="600"/>
              </a:spcAft>
            </a:pP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Các phòng thí nghiệm, trang thiết bị dạy học, phòng máy, xưởng thực hành, phòng học lý thuyết chưa đáp ứng việc nghiên cứu các công nghệ mới.</a:t>
            </a:r>
            <a:endParaRPr lang="en-US" sz="2600" dirty="0">
              <a:latin typeface="Times New Roman" pitchFamily="18" charset="0"/>
              <a:cs typeface="Times New Roman" pitchFamily="18" charset="0"/>
            </a:endParaRPr>
          </a:p>
          <a:p>
            <a:pPr algn="just">
              <a:lnSpc>
                <a:spcPct val="114000"/>
              </a:lnSpc>
              <a:spcAft>
                <a:spcPts val="600"/>
              </a:spcAft>
            </a:pP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Chưa chuyển giao công nghệ do Nhà trường chưa chú trọng vào vấn đề tạo doanh thu trong </a:t>
            </a:r>
            <a:r>
              <a:rPr lang="vi-VN" sz="2600" dirty="0" smtClean="0">
                <a:latin typeface="Times New Roman" pitchFamily="18" charset="0"/>
                <a:cs typeface="Times New Roman" pitchFamily="18" charset="0"/>
              </a:rPr>
              <a:t>KH</a:t>
            </a:r>
            <a:r>
              <a:rPr lang="en-US" sz="2600" dirty="0" smtClean="0">
                <a:latin typeface="Times New Roman" pitchFamily="18" charset="0"/>
                <a:cs typeface="Times New Roman" pitchFamily="18" charset="0"/>
              </a:rPr>
              <a:t>&amp;</a:t>
            </a:r>
            <a:r>
              <a:rPr lang="vi-VN" sz="2600" dirty="0" smtClean="0">
                <a:latin typeface="Times New Roman" pitchFamily="18" charset="0"/>
                <a:cs typeface="Times New Roman" pitchFamily="18" charset="0"/>
              </a:rPr>
              <a:t>CN</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8338757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
        <p:nvSpPr>
          <p:cNvPr id="2" name="Rectangle 1"/>
          <p:cNvSpPr/>
          <p:nvPr/>
        </p:nvSpPr>
        <p:spPr>
          <a:xfrm>
            <a:off x="539552" y="1556792"/>
            <a:ext cx="7848872" cy="3895425"/>
          </a:xfrm>
          <a:prstGeom prst="rect">
            <a:avLst/>
          </a:prstGeom>
        </p:spPr>
        <p:txBody>
          <a:bodyPr wrap="square">
            <a:spAutoFit/>
          </a:bodyPr>
          <a:lstStyle/>
          <a:p>
            <a:pPr marL="457200" indent="-457200" algn="just">
              <a:lnSpc>
                <a:spcPct val="114000"/>
              </a:lnSpc>
              <a:spcAft>
                <a:spcPts val="600"/>
              </a:spcAft>
              <a:buFont typeface="Wingdings" pitchFamily="2" charset="2"/>
              <a:buChar char="v"/>
            </a:pPr>
            <a:r>
              <a:rPr lang="en-US" sz="2800" b="1" dirty="0" err="1">
                <a:latin typeface="Times New Roman" pitchFamily="18" charset="0"/>
                <a:cs typeface="Times New Roman" pitchFamily="18" charset="0"/>
              </a:rPr>
              <a:t>Thuận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lợi</a:t>
            </a:r>
            <a:r>
              <a:rPr lang="en-US" sz="2800" b="1" dirty="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lnSpc>
                <a:spcPct val="114000"/>
              </a:lnSpc>
              <a:spcAft>
                <a:spcPts val="600"/>
              </a:spcAft>
            </a:pPr>
            <a:r>
              <a:rPr lang="vi-VN" sz="2600" dirty="0" smtClean="0">
                <a:latin typeface="Times New Roman" pitchFamily="18" charset="0"/>
                <a:cs typeface="Times New Roman" pitchFamily="18" charset="0"/>
              </a:rPr>
              <a:t>- </a:t>
            </a:r>
            <a:r>
              <a:rPr lang="vi-VN" sz="2600" dirty="0">
                <a:latin typeface="Times New Roman" pitchFamily="18" charset="0"/>
                <a:cs typeface="Times New Roman" pitchFamily="18" charset="0"/>
              </a:rPr>
              <a:t>Được sự quan tâm của các Sở Ban ngành trong triển khai các nhiệm vụ của dự án</a:t>
            </a:r>
            <a:endParaRPr lang="en-US" sz="2600" dirty="0">
              <a:latin typeface="Times New Roman" pitchFamily="18" charset="0"/>
              <a:cs typeface="Times New Roman" pitchFamily="18" charset="0"/>
            </a:endParaRPr>
          </a:p>
          <a:p>
            <a:pPr algn="just">
              <a:lnSpc>
                <a:spcPct val="114000"/>
              </a:lnSpc>
              <a:spcAft>
                <a:spcPts val="600"/>
              </a:spcAft>
            </a:pPr>
            <a:r>
              <a:rPr lang="vi-VN" sz="2600" dirty="0">
                <a:latin typeface="Times New Roman" pitchFamily="18" charset="0"/>
                <a:cs typeface="Times New Roman" pitchFamily="18" charset="0"/>
              </a:rPr>
              <a:t>- Vấn đề tăng cường hợp tác quốc tế để đóng góp vào tăng cường cơ sở vật chất của Nhà trường, nâng cao năng lực chuyên môn, khả năng giao tiếp và tầm nhìn của giảng viên, nhân viên và được  Nhà trường hết sức quan </a:t>
            </a:r>
            <a:r>
              <a:rPr lang="vi-VN" sz="2600" dirty="0" smtClean="0">
                <a:latin typeface="Times New Roman" pitchFamily="18" charset="0"/>
                <a:cs typeface="Times New Roman" pitchFamily="18" charset="0"/>
              </a:rPr>
              <a:t>tâm</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11554180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ĐÁNH GIÁ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2017-2018</a:t>
            </a:r>
            <a:endParaRPr lang="en-US" sz="2800" dirty="0">
              <a:latin typeface="Times New Roman" pitchFamily="18" charset="0"/>
              <a:cs typeface="Times New Roman" pitchFamily="18" charset="0"/>
            </a:endParaRPr>
          </a:p>
        </p:txBody>
      </p:sp>
      <p:sp>
        <p:nvSpPr>
          <p:cNvPr id="2" name="Rectangle 1"/>
          <p:cNvSpPr/>
          <p:nvPr/>
        </p:nvSpPr>
        <p:spPr>
          <a:xfrm>
            <a:off x="539552" y="1556792"/>
            <a:ext cx="7848872" cy="3397405"/>
          </a:xfrm>
          <a:prstGeom prst="rect">
            <a:avLst/>
          </a:prstGeom>
        </p:spPr>
        <p:txBody>
          <a:bodyPr wrap="square">
            <a:spAutoFit/>
          </a:bodyPr>
          <a:lstStyle/>
          <a:p>
            <a:pPr marL="457200" indent="-457200" algn="just">
              <a:lnSpc>
                <a:spcPct val="114000"/>
              </a:lnSpc>
              <a:spcAft>
                <a:spcPts val="600"/>
              </a:spcAft>
              <a:buFont typeface="Wingdings" pitchFamily="2" charset="2"/>
              <a:buChar char="v"/>
            </a:pPr>
            <a:r>
              <a:rPr lang="en-US" sz="2800" b="1" dirty="0" err="1" smtClean="0">
                <a:latin typeface="Times New Roman" pitchFamily="18" charset="0"/>
                <a:cs typeface="Times New Roman" pitchFamily="18" charset="0"/>
              </a:rPr>
              <a:t>Hạn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chế</a:t>
            </a:r>
            <a:r>
              <a:rPr lang="en-US" sz="2800" b="1"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lnSpc>
                <a:spcPct val="114000"/>
              </a:lnSpc>
              <a:spcAft>
                <a:spcPts val="600"/>
              </a:spcAft>
            </a:pPr>
            <a:r>
              <a:rPr lang="vi-VN" sz="2600" dirty="0">
                <a:latin typeface="Times New Roman" pitchFamily="18" charset="0"/>
                <a:cs typeface="Times New Roman" pitchFamily="18" charset="0"/>
              </a:rPr>
              <a:t>- Ngân sách dành cho hợp tác quốc tế còn hạn hẹp gần như không có. Nhà trường chưa có chính sách khuyến khích và tạo  điều kiện để giảng viên, cán bộ quản lý, học sinh sinh viên </a:t>
            </a:r>
            <a:r>
              <a:rPr lang="vi-VN" sz="2600" dirty="0" smtClean="0">
                <a:latin typeface="Times New Roman" pitchFamily="18" charset="0"/>
                <a:cs typeface="Times New Roman" pitchFamily="18" charset="0"/>
              </a:rPr>
              <a:t>ra </a:t>
            </a:r>
            <a:r>
              <a:rPr lang="vi-VN" sz="2600" dirty="0">
                <a:latin typeface="Times New Roman" pitchFamily="18" charset="0"/>
                <a:cs typeface="Times New Roman" pitchFamily="18" charset="0"/>
              </a:rPr>
              <a:t>nước ngoài học tập trao đổi kinh nghiệm theo các chương  trình  liên kết  đào tạo  đã  được ký trong biên bản ghi </a:t>
            </a:r>
            <a:r>
              <a:rPr lang="vi-VN" sz="2600" dirty="0" smtClean="0">
                <a:latin typeface="Times New Roman" pitchFamily="18" charset="0"/>
                <a:cs typeface="Times New Roman" pitchFamily="18" charset="0"/>
              </a:rPr>
              <a:t>nhớ</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11365598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35496" y="2708920"/>
            <a:ext cx="5976664" cy="2701280"/>
          </a:xfrm>
        </p:spPr>
        <p:txBody>
          <a:bodyPr/>
          <a:lstStyle/>
          <a:p>
            <a:pPr algn="ctr">
              <a:lnSpc>
                <a:spcPct val="114000"/>
              </a:lnSpc>
            </a:pPr>
            <a:r>
              <a:rPr lang="vi-VN" sz="3200" dirty="0">
                <a:solidFill>
                  <a:srgbClr val="FF0000"/>
                </a:solidFill>
                <a:latin typeface="Times New Roman" pitchFamily="18" charset="0"/>
                <a:cs typeface="Times New Roman" pitchFamily="18" charset="0"/>
              </a:rPr>
              <a:t>PHƯƠNG HƯỚNG NHIỆM VỤ </a:t>
            </a:r>
            <a:r>
              <a:rPr lang="en-US" sz="3200" dirty="0">
                <a:solidFill>
                  <a:srgbClr val="FF0000"/>
                </a:solidFill>
                <a:latin typeface="Times New Roman" pitchFamily="18" charset="0"/>
                <a:cs typeface="Times New Roman" pitchFamily="18" charset="0"/>
              </a:rPr>
              <a:t/>
            </a:r>
            <a:br>
              <a:rPr lang="en-US" sz="3200" dirty="0">
                <a:solidFill>
                  <a:srgbClr val="FF0000"/>
                </a:solidFill>
                <a:latin typeface="Times New Roman" pitchFamily="18" charset="0"/>
                <a:cs typeface="Times New Roman" pitchFamily="18" charset="0"/>
              </a:rPr>
            </a:br>
            <a:r>
              <a:rPr lang="en-US" sz="3200" dirty="0">
                <a:solidFill>
                  <a:srgbClr val="FF0000"/>
                </a:solidFill>
                <a:latin typeface="Times New Roman" pitchFamily="18" charset="0"/>
                <a:cs typeface="Times New Roman" pitchFamily="18" charset="0"/>
              </a:rPr>
              <a:t>KHCN</a:t>
            </a:r>
            <a:r>
              <a:rPr lang="vi-VN" sz="3200" dirty="0">
                <a:solidFill>
                  <a:srgbClr val="FF0000"/>
                </a:solidFill>
                <a:latin typeface="Times New Roman" pitchFamily="18" charset="0"/>
                <a:cs typeface="Times New Roman" pitchFamily="18" charset="0"/>
              </a:rPr>
              <a:t> VÀ </a:t>
            </a:r>
            <a:r>
              <a:rPr lang="en-US" sz="3200" dirty="0">
                <a:solidFill>
                  <a:srgbClr val="FF0000"/>
                </a:solidFill>
                <a:latin typeface="Times New Roman" pitchFamily="18" charset="0"/>
                <a:cs typeface="Times New Roman" pitchFamily="18" charset="0"/>
              </a:rPr>
              <a:t>HTQT </a:t>
            </a:r>
            <a:r>
              <a:rPr lang="en-US" sz="3200" dirty="0" smtClean="0">
                <a:solidFill>
                  <a:srgbClr val="FF0000"/>
                </a:solidFill>
                <a:latin typeface="Times New Roman" pitchFamily="18" charset="0"/>
                <a:cs typeface="Times New Roman" pitchFamily="18" charset="0"/>
              </a:rPr>
              <a:t/>
            </a:r>
            <a:br>
              <a:rPr lang="en-US" sz="3200" dirty="0" smtClean="0">
                <a:solidFill>
                  <a:srgbClr val="FF0000"/>
                </a:solidFill>
                <a:latin typeface="Times New Roman" pitchFamily="18" charset="0"/>
                <a:cs typeface="Times New Roman" pitchFamily="18" charset="0"/>
              </a:rPr>
            </a:br>
            <a:r>
              <a:rPr lang="vi-VN" sz="3200" dirty="0" smtClean="0">
                <a:solidFill>
                  <a:srgbClr val="FF0000"/>
                </a:solidFill>
                <a:latin typeface="Times New Roman" pitchFamily="18" charset="0"/>
                <a:cs typeface="Times New Roman" pitchFamily="18" charset="0"/>
              </a:rPr>
              <a:t>NĂM </a:t>
            </a:r>
            <a:r>
              <a:rPr lang="vi-VN" sz="3200" dirty="0">
                <a:solidFill>
                  <a:srgbClr val="FF0000"/>
                </a:solidFill>
                <a:latin typeface="Times New Roman" pitchFamily="18" charset="0"/>
                <a:cs typeface="Times New Roman" pitchFamily="18" charset="0"/>
              </a:rPr>
              <a:t>HỌC </a:t>
            </a:r>
            <a:r>
              <a:rPr lang="en-US" sz="3200" dirty="0">
                <a:solidFill>
                  <a:srgbClr val="FF0000"/>
                </a:solidFill>
                <a:latin typeface="Times New Roman" pitchFamily="18" charset="0"/>
                <a:cs typeface="Times New Roman" pitchFamily="18" charset="0"/>
              </a:rPr>
              <a:t>2018-2019</a:t>
            </a:r>
            <a:endParaRPr lang="vi-VN" sz="3200" dirty="0">
              <a:solidFill>
                <a:srgbClr val="FF0000"/>
              </a:solidFill>
              <a:latin typeface="Times New Roman" pitchFamily="18" charset="0"/>
              <a:cs typeface="Times New Roman" pitchFamily="18" charset="0"/>
            </a:endParaRPr>
          </a:p>
        </p:txBody>
      </p:sp>
      <p:pic>
        <p:nvPicPr>
          <p:cNvPr id="6"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5496" y="188640"/>
            <a:ext cx="1782475" cy="92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7079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807726"/>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Định </a:t>
            </a:r>
            <a:r>
              <a:rPr lang="vi-VN" sz="2600" dirty="0">
                <a:latin typeface="Times New Roman" pitchFamily="18" charset="0"/>
                <a:cs typeface="Times New Roman" pitchFamily="18" charset="0"/>
              </a:rPr>
              <a:t>hướng nghiên cứu nhằm phát triển Trường đạt tiêu chí trường nghề chất lượng cao theo quyết định số 761/QĐ-TTg ngày 23 tháng 5 năm 2014 của Thủ tướng chính phủ về phê duyệt “Đề án phát triển trường nghề chất lượng cao đến năm 2020”.</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Tích </a:t>
            </a:r>
            <a:r>
              <a:rPr lang="vi-VN" sz="2600" dirty="0">
                <a:latin typeface="Times New Roman" pitchFamily="18" charset="0"/>
                <a:cs typeface="Times New Roman" pitchFamily="18" charset="0"/>
              </a:rPr>
              <a:t>cực thúc đẩy và hỗ trợ các hoạt động khoa học - công nghệ phục vụ yêu cầu đào tạo theo học chế tín chỉ của Trường nhằm phát triển phẩm chất và năng lực tự học, tự kiến tạo tri thức và sáng tạo của người học.</a:t>
            </a:r>
            <a:endParaRPr lang="en-US" sz="2600" dirty="0">
              <a:latin typeface="Times New Roman" pitchFamily="18" charset="0"/>
              <a:cs typeface="Times New Roman" pitchFamily="18" charset="0"/>
            </a:endParaRPr>
          </a:p>
          <a:p>
            <a:pPr lvl="0" algn="just">
              <a:lnSpc>
                <a:spcPct val="114000"/>
              </a:lnSpc>
              <a:spcAft>
                <a:spcPts val="600"/>
              </a:spcAft>
            </a:pP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951688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428520"/>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Nghiên </a:t>
            </a:r>
            <a:r>
              <a:rPr lang="vi-VN" sz="2600" dirty="0">
                <a:latin typeface="Times New Roman" pitchFamily="18" charset="0"/>
                <a:cs typeface="Times New Roman" pitchFamily="18" charset="0"/>
              </a:rPr>
              <a:t>cứu các tác động của Cách mạng Công nghiệp 4.0 trong giáo dục nghề nghiệp. </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Đổi </a:t>
            </a:r>
            <a:r>
              <a:rPr lang="vi-VN" sz="2600" dirty="0">
                <a:latin typeface="Times New Roman" pitchFamily="18" charset="0"/>
                <a:cs typeface="Times New Roman" pitchFamily="18" charset="0"/>
              </a:rPr>
              <a:t>mới mạnh mẽ phương pháp dạy và học theo hướng hiện đại; phát huy tính tích cực, chủ động, sáng tạo và vận dụng được kiến thức, kỹ năng của </a:t>
            </a:r>
            <a:r>
              <a:rPr lang="en-US" sz="2600" dirty="0" smtClean="0">
                <a:latin typeface="Times New Roman" pitchFamily="18" charset="0"/>
                <a:cs typeface="Times New Roman" pitchFamily="18" charset="0"/>
              </a:rPr>
              <a:t>HS-SV</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Đẩy </a:t>
            </a:r>
            <a:r>
              <a:rPr lang="vi-VN" sz="2600" dirty="0">
                <a:latin typeface="Times New Roman" pitchFamily="18" charset="0"/>
                <a:cs typeface="Times New Roman" pitchFamily="18" charset="0"/>
              </a:rPr>
              <a:t>mạnh ứng dụng công nghệ thông tin và truyền thông trong dạy và học. </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Đa </a:t>
            </a:r>
            <a:r>
              <a:rPr lang="vi-VN" sz="2600" dirty="0">
                <a:latin typeface="Times New Roman" pitchFamily="18" charset="0"/>
                <a:cs typeface="Times New Roman" pitchFamily="18" charset="0"/>
              </a:rPr>
              <a:t>dạng hóa nội dung, tài liệu học tập đáp ứng yêu cầu của chuẩn đầu ra và xu thế học tập suốt đời</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3159056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3895425"/>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Triển </a:t>
            </a:r>
            <a:r>
              <a:rPr lang="vi-VN" sz="2600" dirty="0">
                <a:latin typeface="Times New Roman" pitchFamily="18" charset="0"/>
                <a:cs typeface="Times New Roman" pitchFamily="18" charset="0"/>
              </a:rPr>
              <a:t>khai và tham gia tích cực các hội thi nghề cấp Sở và cấp Bộ tổ chức, trong đó có Hội thi thiết bị dạy học tự làm.</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Tổ </a:t>
            </a:r>
            <a:r>
              <a:rPr lang="vi-VN" sz="2600" dirty="0">
                <a:latin typeface="Times New Roman" pitchFamily="18" charset="0"/>
                <a:cs typeface="Times New Roman" pitchFamily="18" charset="0"/>
              </a:rPr>
              <a:t>chức Hội nghị Quốc tế chủ đề “Nhà trường thông minh trong bối cảnh Cách mạng Công nghiệp 4.0” vào ngày 07/12/2018 tại </a:t>
            </a:r>
            <a:r>
              <a:rPr lang="vi-VN" sz="2600" dirty="0" smtClean="0">
                <a:latin typeface="Times New Roman" pitchFamily="18" charset="0"/>
                <a:cs typeface="Times New Roman" pitchFamily="18" charset="0"/>
              </a:rPr>
              <a:t>Trường</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Nghiên </a:t>
            </a:r>
            <a:r>
              <a:rPr lang="vi-VN" sz="2600" dirty="0">
                <a:latin typeface="Times New Roman" pitchFamily="18" charset="0"/>
                <a:cs typeface="Times New Roman" pitchFamily="18" charset="0"/>
              </a:rPr>
              <a:t>cứu thực hiện các giải pháp “xanh hóa cơ sở Giáo dục Nghề nghiệp tại </a:t>
            </a:r>
            <a:r>
              <a:rPr lang="en-US" sz="2600" dirty="0">
                <a:latin typeface="Times New Roman" pitchFamily="18" charset="0"/>
                <a:cs typeface="Times New Roman" pitchFamily="18" charset="0"/>
              </a:rPr>
              <a:t>T</a:t>
            </a:r>
            <a:r>
              <a:rPr lang="vi-VN" sz="2600" dirty="0" smtClean="0">
                <a:latin typeface="Times New Roman" pitchFamily="18" charset="0"/>
                <a:cs typeface="Times New Roman" pitchFamily="18" charset="0"/>
              </a:rPr>
              <a:t>rường</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KH&amp;CN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3787354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730782"/>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Nghiên </a:t>
            </a:r>
            <a:r>
              <a:rPr lang="vi-VN" sz="2600" dirty="0">
                <a:latin typeface="Times New Roman" pitchFamily="18" charset="0"/>
                <a:cs typeface="Times New Roman" pitchFamily="18" charset="0"/>
              </a:rPr>
              <a:t>cứu phát triển các chương trình hợp tác với các trường đã ký kết; Tăng cường trao đổi thông tin phục vụ hoạt động đào tạo, khoa học và công nghệ, trao đổi ấn phẩm, tài liệu và kết quả hoạt động đào tạo, khoa học và công nghệ; Duy trì và tìm kiếm để mở rộng mối liên hệ với các đối tác có lợi cho việc quảng bá thương hiệu Nhà trường nhằm hỗ trợ công tác tuyển sinh và phát triển Nhà trường.</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Tăng </a:t>
            </a:r>
            <a:r>
              <a:rPr lang="vi-VN" sz="2600" dirty="0">
                <a:latin typeface="Times New Roman" pitchFamily="18" charset="0"/>
                <a:cs typeface="Times New Roman" pitchFamily="18" charset="0"/>
              </a:rPr>
              <a:t>cường hợp tác quốc tế trong các hoạt động khoa học công nghệ, hội nghị khoa học cho giảng viên</a:t>
            </a:r>
            <a:r>
              <a:rPr lang="vi-VN"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226819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556792"/>
            <a:ext cx="7848872" cy="4807726"/>
          </a:xfrm>
          <a:prstGeom prst="rect">
            <a:avLst/>
          </a:prstGeom>
        </p:spPr>
        <p:txBody>
          <a:bodyPr wrap="square">
            <a:spAutoFit/>
          </a:bodyPr>
          <a:lstStyle/>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Tích </a:t>
            </a:r>
            <a:r>
              <a:rPr lang="vi-VN" sz="2600" dirty="0">
                <a:latin typeface="Times New Roman" pitchFamily="18" charset="0"/>
                <a:cs typeface="Times New Roman" pitchFamily="18" charset="0"/>
              </a:rPr>
              <a:t>cực triển khai dự án đào tạo “Thợ điện xanh” giai đoạn 2 và tìm kiếm cơ hội mở rộng dự án lên tầm cao mới. </a:t>
            </a:r>
            <a:endParaRPr lang="en-US" sz="2600" dirty="0">
              <a:latin typeface="Times New Roman" pitchFamily="18" charset="0"/>
              <a:cs typeface="Times New Roman" pitchFamily="18" charset="0"/>
            </a:endParaRPr>
          </a:p>
          <a:p>
            <a:pPr lvl="0"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Tập </a:t>
            </a:r>
            <a:r>
              <a:rPr lang="vi-VN" sz="2600" dirty="0">
                <a:latin typeface="Times New Roman" pitchFamily="18" charset="0"/>
                <a:cs typeface="Times New Roman" pitchFamily="18" charset="0"/>
              </a:rPr>
              <a:t>trung triển khai dự án xây dựng chương trình hợp tác đào tạo kỹ thuật viên với tập đoàn KONE, Phần Lan.</a:t>
            </a:r>
            <a:endParaRPr lang="en-US" sz="2600" dirty="0">
              <a:latin typeface="Times New Roman" pitchFamily="18" charset="0"/>
              <a:cs typeface="Times New Roman" pitchFamily="18" charset="0"/>
            </a:endParaRPr>
          </a:p>
          <a:p>
            <a:pPr algn="just">
              <a:lnSpc>
                <a:spcPct val="114000"/>
              </a:lnSpc>
              <a:spcAft>
                <a:spcPts val="600"/>
              </a:spcAft>
            </a:pPr>
            <a:r>
              <a:rPr lang="en-US" sz="2600" dirty="0" smtClean="0">
                <a:latin typeface="Times New Roman" pitchFamily="18" charset="0"/>
                <a:cs typeface="Times New Roman" pitchFamily="18" charset="0"/>
              </a:rPr>
              <a:t>- </a:t>
            </a:r>
            <a:r>
              <a:rPr lang="vi-VN" sz="2600" dirty="0" smtClean="0">
                <a:latin typeface="Times New Roman" pitchFamily="18" charset="0"/>
                <a:cs typeface="Times New Roman" pitchFamily="18" charset="0"/>
              </a:rPr>
              <a:t>Phát </a:t>
            </a:r>
            <a:r>
              <a:rPr lang="vi-VN" sz="2600" dirty="0">
                <a:latin typeface="Times New Roman" pitchFamily="18" charset="0"/>
                <a:cs typeface="Times New Roman" pitchFamily="18" charset="0"/>
              </a:rPr>
              <a:t>triển mối quan hệ hợp tác bền vững với doanh nghiệp, nhằm góp phần nâng cao chất lượng đào tạo nguồn nhân lực, duy trì mối liên hệ với các đối tác có lợi cho việc quảng bá thương hiệu Nhà trường nhằm hỗ trợ công tác tuyển sinh và phát triển Nhà </a:t>
            </a:r>
            <a:r>
              <a:rPr lang="vi-VN" sz="2600" dirty="0" smtClean="0">
                <a:latin typeface="Times New Roman" pitchFamily="18" charset="0"/>
                <a:cs typeface="Times New Roman" pitchFamily="18" charset="0"/>
              </a:rPr>
              <a:t>trường</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p:txBody>
      </p:sp>
      <p:sp>
        <p:nvSpPr>
          <p:cNvPr id="5" name="Rectangle 2"/>
          <p:cNvSpPr>
            <a:spLocks noGrp="1" noChangeArrowheads="1"/>
          </p:cNvSpPr>
          <p:nvPr>
            <p:ph type="title"/>
          </p:nvPr>
        </p:nvSpPr>
        <p:spPr>
          <a:xfrm>
            <a:off x="1485900" y="44624"/>
            <a:ext cx="7391400" cy="771178"/>
          </a:xfrm>
        </p:spPr>
        <p:txBody>
          <a:bodyPr/>
          <a:lstStyle/>
          <a:p>
            <a:r>
              <a:rPr lang="en-US" sz="2800" dirty="0" smtClean="0">
                <a:latin typeface="Times New Roman" pitchFamily="18" charset="0"/>
                <a:cs typeface="Times New Roman" pitchFamily="18" charset="0"/>
              </a:rPr>
              <a:t>MỤC TIÊU HOẠT ĐỘNG HTQT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NĂM HỌC 2018-2019</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4617256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subTitle" idx="1"/>
          </p:nvPr>
        </p:nvSpPr>
        <p:spPr>
          <a:xfrm>
            <a:off x="179512" y="5376863"/>
            <a:ext cx="5544616" cy="414337"/>
          </a:xfrm>
          <a:ln/>
          <a:extLst>
            <a:ext uri="{91240B29-F687-4F45-9708-019B960494DF}">
              <a14:hiddenLine xmlns:a14="http://schemas.microsoft.com/office/drawing/2010/main" w="9525">
                <a:solidFill>
                  <a:schemeClr val="bg1"/>
                </a:solidFill>
                <a:miter lim="800000"/>
                <a:headEnd/>
                <a:tailEnd/>
              </a14:hiddenLine>
            </a:ext>
          </a:extLst>
        </p:spPr>
        <p:txBody>
          <a:bodyPr/>
          <a:lstStyle/>
          <a:p>
            <a:pPr algn="ctr">
              <a:lnSpc>
                <a:spcPct val="80000"/>
              </a:lnSpc>
            </a:pPr>
            <a:r>
              <a:rPr lang="en-US" sz="1800" dirty="0" err="1" smtClean="0">
                <a:solidFill>
                  <a:schemeClr val="accent1"/>
                </a:solidFill>
                <a:latin typeface="Times New Roman" pitchFamily="18" charset="0"/>
                <a:cs typeface="Times New Roman" pitchFamily="18" charset="0"/>
              </a:rPr>
              <a:t>Phòng</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Quản</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lý</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khoa</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học</a:t>
            </a:r>
            <a:r>
              <a:rPr lang="en-US" sz="1800" dirty="0" smtClean="0">
                <a:solidFill>
                  <a:schemeClr val="accent1"/>
                </a:solidFill>
                <a:latin typeface="Times New Roman" pitchFamily="18" charset="0"/>
                <a:cs typeface="Times New Roman" pitchFamily="18" charset="0"/>
              </a:rPr>
              <a:t> – </a:t>
            </a:r>
            <a:r>
              <a:rPr lang="en-US" sz="1800" dirty="0" err="1" smtClean="0">
                <a:solidFill>
                  <a:schemeClr val="accent1"/>
                </a:solidFill>
                <a:latin typeface="Times New Roman" pitchFamily="18" charset="0"/>
                <a:cs typeface="Times New Roman" pitchFamily="18" charset="0"/>
              </a:rPr>
              <a:t>Hợp</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tác</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quốc</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tế</a:t>
            </a:r>
            <a:r>
              <a:rPr lang="en-US" sz="1800" dirty="0" smtClean="0">
                <a:solidFill>
                  <a:schemeClr val="accent1"/>
                </a:solidFill>
                <a:latin typeface="Times New Roman" pitchFamily="18" charset="0"/>
                <a:cs typeface="Times New Roman" pitchFamily="18" charset="0"/>
              </a:rPr>
              <a:t> </a:t>
            </a:r>
            <a:endParaRPr lang="en-US" sz="1800" dirty="0">
              <a:solidFill>
                <a:schemeClr val="accent1"/>
              </a:solidFill>
              <a:latin typeface="Times New Roman" pitchFamily="18" charset="0"/>
              <a:cs typeface="Times New Roman" pitchFamily="18" charset="0"/>
            </a:endParaRPr>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5496" y="188640"/>
            <a:ext cx="1782475" cy="92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6"/>
          <p:cNvSpPr txBox="1">
            <a:spLocks/>
          </p:cNvSpPr>
          <p:nvPr/>
        </p:nvSpPr>
        <p:spPr bwMode="gray">
          <a:xfrm>
            <a:off x="179512" y="2963862"/>
            <a:ext cx="5544616" cy="154525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gradFill rotWithShape="1">
                  <a:gsLst>
                    <a:gs pos="0">
                      <a:schemeClr val="tx1"/>
                    </a:gs>
                    <a:gs pos="50000">
                      <a:schemeClr val="hlink"/>
                    </a:gs>
                    <a:gs pos="100000">
                      <a:schemeClr val="tx1"/>
                    </a:gs>
                  </a:gsLst>
                  <a:lin ang="0" scaled="1"/>
                </a:gra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0" rIns="91440" bIns="0" numCol="1" anchor="t" anchorCtr="0" compatLnSpc="1">
            <a:prstTxWarp prst="textNoShape">
              <a:avLst/>
            </a:prstTxWarp>
          </a:bodyPr>
          <a:lstStyle>
            <a:lvl1pPr algn="l" rtl="0" eaLnBrk="1" fontAlgn="base" hangingPunct="1">
              <a:spcBef>
                <a:spcPct val="0"/>
              </a:spcBef>
              <a:spcAft>
                <a:spcPct val="0"/>
              </a:spcAft>
              <a:defRPr sz="4000" b="1">
                <a:solidFill>
                  <a:schemeClr val="tx1"/>
                </a:solidFill>
                <a:latin typeface="+mj-lt"/>
                <a:ea typeface="+mj-ea"/>
                <a:cs typeface="+mj-cs"/>
              </a:defRPr>
            </a:lvl1pPr>
            <a:lvl2pPr algn="ctr" rtl="0" eaLnBrk="1" fontAlgn="base" hangingPunct="1">
              <a:spcBef>
                <a:spcPct val="0"/>
              </a:spcBef>
              <a:spcAft>
                <a:spcPct val="0"/>
              </a:spcAft>
              <a:defRPr sz="3200" b="1">
                <a:solidFill>
                  <a:srgbClr val="FFFFFF"/>
                </a:solidFill>
                <a:latin typeface="Verdana" pitchFamily="34" charset="0"/>
              </a:defRPr>
            </a:lvl2pPr>
            <a:lvl3pPr algn="ctr" rtl="0" eaLnBrk="1" fontAlgn="base" hangingPunct="1">
              <a:spcBef>
                <a:spcPct val="0"/>
              </a:spcBef>
              <a:spcAft>
                <a:spcPct val="0"/>
              </a:spcAft>
              <a:defRPr sz="3200" b="1">
                <a:solidFill>
                  <a:srgbClr val="FFFFFF"/>
                </a:solidFill>
                <a:latin typeface="Verdana" pitchFamily="34" charset="0"/>
              </a:defRPr>
            </a:lvl3pPr>
            <a:lvl4pPr algn="ctr" rtl="0" eaLnBrk="1" fontAlgn="base" hangingPunct="1">
              <a:spcBef>
                <a:spcPct val="0"/>
              </a:spcBef>
              <a:spcAft>
                <a:spcPct val="0"/>
              </a:spcAft>
              <a:defRPr sz="3200" b="1">
                <a:solidFill>
                  <a:srgbClr val="FFFFFF"/>
                </a:solidFill>
                <a:latin typeface="Verdana" pitchFamily="34" charset="0"/>
              </a:defRPr>
            </a:lvl4pPr>
            <a:lvl5pPr algn="ctr" rtl="0" eaLnBrk="1" fontAlgn="base" hangingPunct="1">
              <a:spcBef>
                <a:spcPct val="0"/>
              </a:spcBef>
              <a:spcAft>
                <a:spcPct val="0"/>
              </a:spcAft>
              <a:defRPr sz="3200" b="1">
                <a:solidFill>
                  <a:srgbClr val="FFFFFF"/>
                </a:solidFill>
                <a:latin typeface="Verdana" pitchFamily="34" charset="0"/>
              </a:defRPr>
            </a:lvl5pPr>
            <a:lvl6pPr marL="457200" algn="ctr" rtl="0" eaLnBrk="1" fontAlgn="base" hangingPunct="1">
              <a:spcBef>
                <a:spcPct val="0"/>
              </a:spcBef>
              <a:spcAft>
                <a:spcPct val="0"/>
              </a:spcAft>
              <a:defRPr sz="3200" b="1">
                <a:solidFill>
                  <a:srgbClr val="FFFFFF"/>
                </a:solidFill>
                <a:latin typeface="Verdana" pitchFamily="34" charset="0"/>
              </a:defRPr>
            </a:lvl6pPr>
            <a:lvl7pPr marL="914400" algn="ctr" rtl="0" eaLnBrk="1" fontAlgn="base" hangingPunct="1">
              <a:spcBef>
                <a:spcPct val="0"/>
              </a:spcBef>
              <a:spcAft>
                <a:spcPct val="0"/>
              </a:spcAft>
              <a:defRPr sz="3200" b="1">
                <a:solidFill>
                  <a:srgbClr val="FFFFFF"/>
                </a:solidFill>
                <a:latin typeface="Verdana" pitchFamily="34" charset="0"/>
              </a:defRPr>
            </a:lvl7pPr>
            <a:lvl8pPr marL="1371600" algn="ctr" rtl="0" eaLnBrk="1" fontAlgn="base" hangingPunct="1">
              <a:spcBef>
                <a:spcPct val="0"/>
              </a:spcBef>
              <a:spcAft>
                <a:spcPct val="0"/>
              </a:spcAft>
              <a:defRPr sz="3200" b="1">
                <a:solidFill>
                  <a:srgbClr val="FFFFFF"/>
                </a:solidFill>
                <a:latin typeface="Verdana" pitchFamily="34" charset="0"/>
              </a:defRPr>
            </a:lvl8pPr>
            <a:lvl9pPr marL="1828800" algn="ctr" rtl="0" eaLnBrk="1" fontAlgn="base" hangingPunct="1">
              <a:spcBef>
                <a:spcPct val="0"/>
              </a:spcBef>
              <a:spcAft>
                <a:spcPct val="0"/>
              </a:spcAft>
              <a:defRPr sz="3200" b="1">
                <a:solidFill>
                  <a:srgbClr val="FFFFFF"/>
                </a:solidFill>
                <a:latin typeface="Verdana" pitchFamily="34" charset="0"/>
              </a:defRPr>
            </a:lvl9pPr>
          </a:lstStyle>
          <a:p>
            <a:pPr algn="ctr"/>
            <a:r>
              <a:rPr lang="en-US" sz="4800" dirty="0" smtClean="0">
                <a:solidFill>
                  <a:srgbClr val="FF0000"/>
                </a:solidFill>
                <a:latin typeface="Times New Roman" pitchFamily="18" charset="0"/>
                <a:cs typeface="Times New Roman" pitchFamily="18" charset="0"/>
              </a:rPr>
              <a:t>TRÂN TRỌNG CẢM ƠN</a:t>
            </a:r>
            <a:br>
              <a:rPr lang="en-US" sz="4800" dirty="0" smtClean="0">
                <a:solidFill>
                  <a:srgbClr val="FF0000"/>
                </a:solidFill>
                <a:latin typeface="Times New Roman" pitchFamily="18" charset="0"/>
                <a:cs typeface="Times New Roman" pitchFamily="18" charset="0"/>
              </a:rPr>
            </a:br>
            <a:endParaRPr lang="en-US" sz="4800" dirty="0" smtClean="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theme/theme1.xml><?xml version="1.0" encoding="utf-8"?>
<a:theme xmlns:a="http://schemas.openxmlformats.org/drawingml/2006/main" name="Template 032">
  <a:themeElements>
    <a:clrScheme name="sample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A3E86"/>
        </a:dk1>
        <a:lt1>
          <a:srgbClr val="C1CFDD"/>
        </a:lt1>
        <a:dk2>
          <a:srgbClr val="000000"/>
        </a:dk2>
        <a:lt2>
          <a:srgbClr val="B2B2B2"/>
        </a:lt2>
        <a:accent1>
          <a:srgbClr val="4AAAC0"/>
        </a:accent1>
        <a:accent2>
          <a:srgbClr val="6600FF"/>
        </a:accent2>
        <a:accent3>
          <a:srgbClr val="DDE4EB"/>
        </a:accent3>
        <a:accent4>
          <a:srgbClr val="143472"/>
        </a:accent4>
        <a:accent5>
          <a:srgbClr val="B1D2DC"/>
        </a:accent5>
        <a:accent6>
          <a:srgbClr val="5C00E7"/>
        </a:accent6>
        <a:hlink>
          <a:srgbClr val="006699"/>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2B166E"/>
        </a:dk1>
        <a:lt1>
          <a:srgbClr val="AADBFC"/>
        </a:lt1>
        <a:dk2>
          <a:srgbClr val="003366"/>
        </a:dk2>
        <a:lt2>
          <a:srgbClr val="B2B2B2"/>
        </a:lt2>
        <a:accent1>
          <a:srgbClr val="19B17B"/>
        </a:accent1>
        <a:accent2>
          <a:srgbClr val="E57B1B"/>
        </a:accent2>
        <a:accent3>
          <a:srgbClr val="D2EAFD"/>
        </a:accent3>
        <a:accent4>
          <a:srgbClr val="23115D"/>
        </a:accent4>
        <a:accent5>
          <a:srgbClr val="ABD5BF"/>
        </a:accent5>
        <a:accent6>
          <a:srgbClr val="CF6F17"/>
        </a:accent6>
        <a:hlink>
          <a:srgbClr val="0066CC"/>
        </a:hlink>
        <a:folHlink>
          <a:srgbClr val="8C71B9"/>
        </a:folHlink>
      </a:clrScheme>
      <a:clrMap bg1="lt1" tx1="dk1" bg2="lt2" tx2="dk2" accent1="accent1" accent2="accent2" accent3="accent3" accent4="accent4" accent5="accent5" accent6="accent6" hlink="hlink" folHlink="folHlink"/>
    </a:extraClrScheme>
    <a:extraClrScheme>
      <a:clrScheme name="sample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Template 032</Template>
  <TotalTime>248</TotalTime>
  <Words>1511</Words>
  <Application>Microsoft Office PowerPoint</Application>
  <PresentationFormat>On-screen Show (4:3)</PresentationFormat>
  <Paragraphs>139</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Template 032</vt:lpstr>
      <vt:lpstr>PowerPoint Presentation</vt:lpstr>
      <vt:lpstr>NỘI DUNG BÁO CÁO</vt:lpstr>
      <vt:lpstr>TỔNG KẾT HOẠT ĐỘNG KHCN VÀ HTQT  NĂM HỌC 2017-2018</vt:lpstr>
      <vt:lpstr>HOẠT ĐỘNG KHOA HỌC CÔNG NGHỆ NĂM HỌC 2017-2018</vt:lpstr>
      <vt:lpstr>HOẠT ĐỘNG KHOA HỌC CÔNG NGHỆ NĂM HỌC 2017-2018</vt:lpstr>
      <vt:lpstr>HOẠT ĐỘNG KHOA HỌC CÔNG NGHỆ NĂM HỌC 2017-2018</vt:lpstr>
      <vt:lpstr>HOẠT ĐỘNG KHOA HỌC CÔNG NGHỆ NĂM HỌC 2017-2018</vt:lpstr>
      <vt:lpstr>HOẠT ĐỘNG HỢP TÁC QUỐC TÊ  NĂM HỌC 2017-2018</vt:lpstr>
      <vt:lpstr>HOẠT ĐỘNG HỢP TÁC QUỐC TÊ  NĂM HỌC 2017-2018</vt:lpstr>
      <vt:lpstr>ĐÁNH GIÁ HOẠT ĐỘNG KHCN VÀ HTQT  NĂM HỌC 2017-2018</vt:lpstr>
      <vt:lpstr>ĐÁNH GIÁ HOẠT ĐỘNG KH&amp;CN  NĂM HỌC 2017-2018</vt:lpstr>
      <vt:lpstr>ĐÁNH GIÁ HOẠT ĐỘNG KH&amp;CN  NĂM HỌC 2017-2018</vt:lpstr>
      <vt:lpstr>ĐÁNH GIÁ HOẠT ĐỘNG KH&amp;CN  NĂM HỌC 2017-2018</vt:lpstr>
      <vt:lpstr>ĐÁNH GIÁ HOẠT ĐỘNG KH&amp;CN  NĂM HỌC 2017-2018</vt:lpstr>
      <vt:lpstr>ĐÁNH GIÁ HOẠT ĐỘNG HTQT  NĂM HỌC 2017-2018</vt:lpstr>
      <vt:lpstr>ĐÁNH GIÁ HOẠT ĐỘNG HTQT  NĂM HỌC 2017-2018</vt:lpstr>
      <vt:lpstr>PHƯƠNG HƯỚNG NHIỆM VỤ  KHCN VÀ HTQT  NĂM HỌC 2018-2019</vt:lpstr>
      <vt:lpstr>MỤC TIÊU HOẠT ĐỘNG KH&amp;CN  NĂM HỌC 2018-2019</vt:lpstr>
      <vt:lpstr>MỤC TIÊU HOẠT ĐỘNG KH&amp;CN  NĂM HỌC 2018-2019</vt:lpstr>
      <vt:lpstr>MỤC TIÊU HOẠT ĐỘNG KH&amp;CN  NĂM HỌC 2018-2019</vt:lpstr>
      <vt:lpstr>MỤC TIÊU HOẠT ĐỘNG HTQT  NĂM HỌC 2018-2019</vt:lpstr>
      <vt:lpstr>MỤC TIÊU HOẠT ĐỘNG HTQT  NĂM HỌC 2018-2019</vt:lpstr>
      <vt:lpstr>PowerPoint Presentation</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dc:title>
  <dc:creator>Sky123.Org</dc:creator>
  <cp:lastModifiedBy>Sky123.Org</cp:lastModifiedBy>
  <cp:revision>18</cp:revision>
  <dcterms:created xsi:type="dcterms:W3CDTF">2018-08-01T04:08:09Z</dcterms:created>
  <dcterms:modified xsi:type="dcterms:W3CDTF">2018-08-01T08:54:09Z</dcterms:modified>
</cp:coreProperties>
</file>